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44"/>
  </p:notesMasterIdLst>
  <p:sldIdLst>
    <p:sldId id="369" r:id="rId2"/>
    <p:sldId id="304" r:id="rId3"/>
    <p:sldId id="280" r:id="rId4"/>
    <p:sldId id="344" r:id="rId5"/>
    <p:sldId id="347" r:id="rId6"/>
    <p:sldId id="346" r:id="rId7"/>
    <p:sldId id="330" r:id="rId8"/>
    <p:sldId id="325" r:id="rId9"/>
    <p:sldId id="348" r:id="rId10"/>
    <p:sldId id="283" r:id="rId11"/>
    <p:sldId id="284" r:id="rId12"/>
    <p:sldId id="263" r:id="rId13"/>
    <p:sldId id="285" r:id="rId14"/>
    <p:sldId id="287" r:id="rId15"/>
    <p:sldId id="288" r:id="rId16"/>
    <p:sldId id="349" r:id="rId17"/>
    <p:sldId id="264" r:id="rId18"/>
    <p:sldId id="289" r:id="rId19"/>
    <p:sldId id="350" r:id="rId20"/>
    <p:sldId id="278" r:id="rId21"/>
    <p:sldId id="290" r:id="rId22"/>
    <p:sldId id="291" r:id="rId23"/>
    <p:sldId id="293" r:id="rId24"/>
    <p:sldId id="292" r:id="rId25"/>
    <p:sldId id="294" r:id="rId26"/>
    <p:sldId id="295" r:id="rId27"/>
    <p:sldId id="296" r:id="rId28"/>
    <p:sldId id="297" r:id="rId29"/>
    <p:sldId id="331" r:id="rId30"/>
    <p:sldId id="298" r:id="rId31"/>
    <p:sldId id="269" r:id="rId32"/>
    <p:sldId id="301" r:id="rId33"/>
    <p:sldId id="270" r:id="rId34"/>
    <p:sldId id="271" r:id="rId35"/>
    <p:sldId id="303" r:id="rId36"/>
    <p:sldId id="352" r:id="rId37"/>
    <p:sldId id="353" r:id="rId38"/>
    <p:sldId id="354" r:id="rId39"/>
    <p:sldId id="355" r:id="rId40"/>
    <p:sldId id="356" r:id="rId41"/>
    <p:sldId id="370" r:id="rId42"/>
    <p:sldId id="357" r:id="rId4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omeu Godinho" initials="RG" lastIdx="0" clrIdx="0">
    <p:extLst>
      <p:ext uri="{19B8F6BF-5375-455C-9EA6-DF929625EA0E}">
        <p15:presenceInfo xmlns:p15="http://schemas.microsoft.com/office/powerpoint/2012/main" userId="Romeu Godinho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74" autoAdjust="0"/>
    <p:restoredTop sz="94615" autoAdjust="0"/>
  </p:normalViewPr>
  <p:slideViewPr>
    <p:cSldViewPr>
      <p:cViewPr varScale="1">
        <p:scale>
          <a:sx n="69" d="100"/>
          <a:sy n="69" d="100"/>
        </p:scale>
        <p:origin x="1416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0554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176823-9FA5-4DF1-93BD-8F0EDA2A2623}" type="datetimeFigureOut">
              <a:rPr lang="en-IN" smtClean="0"/>
              <a:t>03-07-2019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62B23F-F415-4E17-B604-E6A31533AE87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9958736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72706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99126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34007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91759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16979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37300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62543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47889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73376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43493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9193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7/3/2019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10208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image" Target="../media/image32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gif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gif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gi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7.png"/><Relationship Id="rId4" Type="http://schemas.openxmlformats.org/officeDocument/2006/relationships/image" Target="../media/image76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g"/><Relationship Id="rId4" Type="http://schemas.openxmlformats.org/officeDocument/2006/relationships/image" Target="../media/image1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gif"/><Relationship Id="rId2" Type="http://schemas.openxmlformats.org/officeDocument/2006/relationships/image" Target="../media/image100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14400"/>
          </a:xfr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en-US" sz="6000" b="1" dirty="0" smtClean="0"/>
              <a:t>PASTORAL LETTER 2019 20</a:t>
            </a:r>
            <a:endParaRPr lang="en-US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1" y="972518"/>
            <a:ext cx="5562599" cy="5826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348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4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1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4114800" y="76199"/>
            <a:ext cx="2457015" cy="3352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>
          <a:xfrm>
            <a:off x="0" y="4749463"/>
            <a:ext cx="9109364" cy="830997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IN" sz="2400" b="1" dirty="0" smtClean="0"/>
              <a:t>Samaritan </a:t>
            </a:r>
            <a:r>
              <a:rPr lang="en-IN" sz="2400" b="1" dirty="0"/>
              <a:t>woman for water to drink, she protests, “How can you, a Jew, ask me, a Samaritan woman, for a drink?” (</a:t>
            </a:r>
            <a:r>
              <a:rPr lang="en-IN" sz="2400" b="1" dirty="0" err="1"/>
              <a:t>Jn</a:t>
            </a:r>
            <a:r>
              <a:rPr lang="en-IN" sz="2400" b="1" dirty="0"/>
              <a:t> 4: 9).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76199"/>
            <a:ext cx="3745707" cy="335280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3489067"/>
            <a:ext cx="9116291" cy="1200329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IN" sz="2400" b="1" dirty="0"/>
              <a:t>The Samaritans and Jews could not get along with each other.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IN" sz="2400" b="1" dirty="0" smtClean="0"/>
              <a:t>Jews loathed </a:t>
            </a:r>
            <a:r>
              <a:rPr lang="en-IN" sz="2400" b="1" dirty="0"/>
              <a:t>Samaritans, </a:t>
            </a:r>
            <a:r>
              <a:rPr lang="en-IN" sz="2300" b="1" dirty="0"/>
              <a:t>ostracized them and treated them like dirt.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IN" sz="2400" b="1" dirty="0" smtClean="0"/>
              <a:t>A </a:t>
            </a:r>
            <a:r>
              <a:rPr lang="en-IN" sz="2400" b="1" dirty="0"/>
              <a:t>wall of social discrimination had risen between them. </a:t>
            </a:r>
            <a:endParaRPr lang="en-IN" sz="2400" b="1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9015" y="41562"/>
            <a:ext cx="2320349" cy="3387437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-20783" y="5657671"/>
            <a:ext cx="9137073" cy="1200329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en-IN" sz="2400" b="1" dirty="0" smtClean="0"/>
              <a:t>The </a:t>
            </a:r>
            <a:r>
              <a:rPr lang="en-IN" sz="2400" b="1" dirty="0"/>
              <a:t>Samaritan in our parable </a:t>
            </a:r>
            <a:r>
              <a:rPr lang="en-IN" sz="2400" b="1" dirty="0">
                <a:solidFill>
                  <a:srgbClr val="C00000"/>
                </a:solidFill>
              </a:rPr>
              <a:t>cares little about this discrimination and upholds human dignity:</a:t>
            </a:r>
            <a:r>
              <a:rPr lang="en-IN" sz="2400" b="1" dirty="0"/>
              <a:t> </a:t>
            </a:r>
            <a:r>
              <a:rPr lang="en-IN" sz="2400" b="1" dirty="0">
                <a:solidFill>
                  <a:srgbClr val="C00000"/>
                </a:solidFill>
              </a:rPr>
              <a:t>he does not hesitate to give new life to the injured and half-dead Jew. </a:t>
            </a:r>
            <a:endParaRPr lang="en-US" sz="24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" y="2743200"/>
            <a:ext cx="9143999" cy="1111586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marL="270510" marR="0" algn="just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tabLst>
                <a:tab pos="228600" algn="l"/>
                <a:tab pos="457200" algn="l"/>
              </a:tabLst>
            </a:pPr>
            <a:r>
              <a:rPr lang="en-IN" sz="3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We observe many discriminations in today's society on the basis of caste, creed, political affiliation, etc. </a:t>
            </a:r>
            <a:endParaRPr lang="en-IN" sz="3000" b="1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82624"/>
            <a:ext cx="4248424" cy="26605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15710"/>
            <a:ext cx="4274128" cy="2527489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7709" y="3946693"/>
            <a:ext cx="9144000" cy="1685077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marL="270510" marR="0" algn="just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tabLst>
                <a:tab pos="228600" algn="l"/>
                <a:tab pos="457200" algn="l"/>
              </a:tabLst>
            </a:pPr>
            <a:r>
              <a:rPr lang="en-IN" sz="30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Particularly </a:t>
            </a:r>
            <a:r>
              <a:rPr lang="en-IN" sz="3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affected are the migrants, who have to face severe challenges and hardships at various levels. </a:t>
            </a:r>
            <a:endParaRPr lang="en-IN" sz="3000" b="1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5723677"/>
            <a:ext cx="9144000" cy="1154162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marL="270510" marR="0" algn="just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tabLst>
                <a:tab pos="228600" algn="l"/>
                <a:tab pos="457200" algn="l"/>
              </a:tabLst>
            </a:pPr>
            <a:r>
              <a:rPr lang="en-IN" sz="30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 </a:t>
            </a:r>
            <a:r>
              <a:rPr lang="en-IN" sz="3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 face of these differences, let us take inspiration from the Good Samaritan and 'go and do likewise.'</a:t>
            </a:r>
            <a:endParaRPr lang="en-US" sz="30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 animBg="1"/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5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26" y="0"/>
            <a:ext cx="9137073" cy="1219200"/>
          </a:xfrm>
          <a:solidFill>
            <a:schemeClr val="accent1"/>
          </a:solidFill>
        </p:spPr>
        <p:txBody>
          <a:bodyPr>
            <a:normAutofit fontScale="92500" lnSpcReduction="10000"/>
          </a:bodyPr>
          <a:lstStyle/>
          <a:p>
            <a:pPr algn="ctr">
              <a:buNone/>
            </a:pPr>
            <a:r>
              <a:rPr lang="en-IN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1.2. </a:t>
            </a:r>
            <a:r>
              <a:rPr lang="en-IN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 INSPIRATION</a:t>
            </a:r>
          </a:p>
          <a:p>
            <a:pPr algn="ctr">
              <a:buNone/>
            </a:pPr>
            <a:r>
              <a:rPr lang="en-IN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To witness through Compassion </a:t>
            </a:r>
          </a:p>
        </p:txBody>
      </p:sp>
      <p:pic>
        <p:nvPicPr>
          <p:cNvPr id="1026" name="Picture 2" descr="C:\Users\romeu\Downloads\good_samaritan_1.web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1158" y="1295400"/>
            <a:ext cx="6445016" cy="5285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89218" y="1676400"/>
            <a:ext cx="5129349" cy="2895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" y="304799"/>
            <a:ext cx="3429000" cy="40290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1" name="Rectangle 10"/>
          <p:cNvSpPr/>
          <p:nvPr/>
        </p:nvSpPr>
        <p:spPr>
          <a:xfrm>
            <a:off x="4114800" y="685800"/>
            <a:ext cx="4343400" cy="83099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IN" sz="2400" b="1" dirty="0" smtClean="0"/>
              <a:t>compassion for the Jew  - a good deed for the one in need</a:t>
            </a:r>
            <a:endParaRPr lang="en-US" sz="2400" b="1" dirty="0"/>
          </a:p>
        </p:txBody>
      </p:sp>
      <p:sp>
        <p:nvSpPr>
          <p:cNvPr id="2" name="Rectangle 1"/>
          <p:cNvSpPr/>
          <p:nvPr/>
        </p:nvSpPr>
        <p:spPr>
          <a:xfrm>
            <a:off x="131618" y="5257800"/>
            <a:ext cx="8786949" cy="1384995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/>
              <a:t>Compassion: to </a:t>
            </a:r>
            <a:r>
              <a:rPr lang="en-US" sz="2800" b="1" dirty="0"/>
              <a:t>do a good deed for the one who is in need, placing the good of others above our own and keeping our comforts aside.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4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228" y="3886200"/>
            <a:ext cx="4842164" cy="2971800"/>
          </a:xfrm>
          <a:solidFill>
            <a:schemeClr val="accent4">
              <a:lumMod val="40000"/>
              <a:lumOff val="60000"/>
            </a:schemeClr>
          </a:solidFill>
        </p:spPr>
        <p:txBody>
          <a:bodyPr>
            <a:normAutofit lnSpcReduction="10000"/>
          </a:bodyPr>
          <a:lstStyle/>
          <a:p>
            <a:r>
              <a:rPr lang="en-IN" b="1" dirty="0"/>
              <a:t>L</a:t>
            </a:r>
            <a:r>
              <a:rPr lang="en-IN" b="1" dirty="0" smtClean="0"/>
              <a:t>ove should not be just words and talk, but in action         (St. John 3: 18) </a:t>
            </a:r>
          </a:p>
          <a:p>
            <a:r>
              <a:rPr lang="en-IN" b="1" dirty="0"/>
              <a:t>Faith without good works </a:t>
            </a:r>
            <a:r>
              <a:rPr lang="en-IN" b="1" dirty="0" smtClean="0"/>
              <a:t> is </a:t>
            </a:r>
            <a:r>
              <a:rPr lang="en-IN" b="1" dirty="0"/>
              <a:t>dead (St. James 2: 26b)</a:t>
            </a:r>
            <a:endParaRPr lang="en-US" b="1" dirty="0"/>
          </a:p>
          <a:p>
            <a:r>
              <a:rPr lang="en-IN" b="1" dirty="0" smtClean="0">
                <a:solidFill>
                  <a:srgbClr val="FF0000"/>
                </a:solidFill>
              </a:rPr>
              <a:t>G</a:t>
            </a:r>
            <a:r>
              <a:rPr lang="en-IN" b="1" dirty="0">
                <a:solidFill>
                  <a:srgbClr val="FF0000"/>
                </a:solidFill>
              </a:rPr>
              <a:t>. S. </a:t>
            </a:r>
            <a:r>
              <a:rPr lang="en-IN" b="1" dirty="0"/>
              <a:t>Manifests goodness, keep aside </a:t>
            </a:r>
            <a:r>
              <a:rPr lang="en-IN" b="1" dirty="0" smtClean="0"/>
              <a:t>selfishness</a:t>
            </a:r>
            <a:endParaRPr lang="en-IN" b="1" dirty="0"/>
          </a:p>
        </p:txBody>
      </p:sp>
      <p:pic>
        <p:nvPicPr>
          <p:cNvPr id="1026" name="Picture 2" descr="Members of Food Bank Coimbatore distribute food to the homeless in the city Photo: M. Periasam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9527" y="2133600"/>
            <a:ext cx="3394364" cy="4503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ontent Placeholder 2"/>
          <p:cNvSpPr txBox="1">
            <a:spLocks/>
          </p:cNvSpPr>
          <p:nvPr/>
        </p:nvSpPr>
        <p:spPr>
          <a:xfrm>
            <a:off x="5403273" y="76200"/>
            <a:ext cx="3581400" cy="19050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IN" sz="3000" b="1" dirty="0" smtClean="0"/>
              <a:t>Keep aside our selfishness and uphold the wellbeing of others.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810" y="207869"/>
            <a:ext cx="3429000" cy="35466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2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0" y="34637"/>
            <a:ext cx="9144000" cy="1489364"/>
          </a:xfrm>
          <a:solidFill>
            <a:schemeClr val="accent4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pPr algn="ctr"/>
            <a:r>
              <a:rPr lang="en-IN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1.3. </a:t>
            </a:r>
            <a:r>
              <a:rPr lang="en-IN" sz="54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 </a:t>
            </a:r>
            <a:r>
              <a:rPr lang="en-IN" sz="54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INSPIRATION: </a:t>
            </a:r>
            <a:br>
              <a:rPr lang="en-IN" sz="54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IN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 heal the wounded </a:t>
            </a:r>
            <a:endParaRPr lang="en-US" sz="5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2" name="Picture 4" descr="Related imag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650" y="1676400"/>
            <a:ext cx="7124700" cy="5054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2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926" y="5380672"/>
            <a:ext cx="9144000" cy="147732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IN" sz="3000" b="1" dirty="0">
                <a:latin typeface="Times New Roman" panose="02020603050405020304" pitchFamily="18" charset="0"/>
                <a:ea typeface="Calibri" panose="020F0502020204030204" pitchFamily="34" charset="0"/>
              </a:rPr>
              <a:t>the Good Samaritan tends to the wounded man, pouring oil and wine over his wounds and bandaging them. Oil and wine are symbols of healing. </a:t>
            </a:r>
            <a:endParaRPr lang="en-US" sz="3000" b="1" dirty="0"/>
          </a:p>
        </p:txBody>
      </p:sp>
      <p:pic>
        <p:nvPicPr>
          <p:cNvPr id="3074" name="Picture 2" descr="Related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904" y="0"/>
            <a:ext cx="8465296" cy="5343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131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5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3276601"/>
            <a:ext cx="9143999" cy="914399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pPr algn="ctr"/>
            <a:r>
              <a:rPr lang="en-IN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</a:t>
            </a:r>
            <a:r>
              <a:rPr lang="en-IN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arious </a:t>
            </a:r>
            <a:r>
              <a:rPr lang="en-IN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physical illnesses are on the increase, </a:t>
            </a:r>
            <a:r>
              <a:rPr lang="en-IN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most </a:t>
            </a:r>
            <a:r>
              <a:rPr lang="en-IN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prominent among which is </a:t>
            </a:r>
            <a:r>
              <a:rPr lang="en-IN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cancer </a:t>
            </a:r>
            <a:endParaRPr lang="en-US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" y="0"/>
            <a:ext cx="9144000" cy="533400"/>
          </a:xfrm>
          <a:solidFill>
            <a:schemeClr val="accent4">
              <a:lumMod val="40000"/>
              <a:lumOff val="60000"/>
            </a:schemeClr>
          </a:solidFill>
        </p:spPr>
        <p:txBody>
          <a:bodyPr>
            <a:noAutofit/>
          </a:bodyPr>
          <a:lstStyle/>
          <a:p>
            <a:pPr algn="ctr">
              <a:buNone/>
            </a:pPr>
            <a:r>
              <a:rPr lang="en-IN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there are diverse ills and various types of </a:t>
            </a:r>
            <a:r>
              <a:rPr lang="en-IN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wounds</a:t>
            </a:r>
            <a:endParaRPr lang="en-IN" sz="3200" b="1" dirty="0" smtClean="0"/>
          </a:p>
        </p:txBody>
      </p:sp>
      <p:pic>
        <p:nvPicPr>
          <p:cNvPr id="2050" name="Picture 2" descr="C:\Users\Selma\Desktop\Santa Cruz High School\2018-2019 5th year\Rays\ppt\No-Cheating-68862824758-466x480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34000" y="573989"/>
            <a:ext cx="3202813" cy="2590800"/>
          </a:xfrm>
          <a:prstGeom prst="rect">
            <a:avLst/>
          </a:prstGeom>
          <a:noFill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178377" y="614577"/>
            <a:ext cx="46863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04800" y="4302812"/>
            <a:ext cx="3352800" cy="24052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3962400" y="4309738"/>
            <a:ext cx="5029200" cy="239834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 typeface="Arial" pitchFamily="34" charset="0"/>
              <a:buNone/>
            </a:pPr>
            <a:r>
              <a:rPr lang="en-IN" b="1" dirty="0" smtClean="0"/>
              <a:t>Counselling and hope </a:t>
            </a:r>
          </a:p>
          <a:p>
            <a:pPr algn="ctr">
              <a:buFont typeface="Arial" pitchFamily="34" charset="0"/>
              <a:buNone/>
            </a:pPr>
            <a:r>
              <a:rPr lang="en-IN" b="1" dirty="0" smtClean="0"/>
              <a:t>(human accompaniment)</a:t>
            </a:r>
          </a:p>
          <a:p>
            <a:pPr algn="ctr">
              <a:buNone/>
            </a:pPr>
            <a:r>
              <a:rPr lang="en-IN" b="1" dirty="0"/>
              <a:t>we need to feel co-responsible and be active collaborators in this work.</a:t>
            </a:r>
            <a:r>
              <a:rPr lang="en-IN" b="1" dirty="0" smtClean="0"/>
              <a:t>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 animBg="1"/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47800"/>
          </a:xfrm>
          <a:solidFill>
            <a:schemeClr val="accent4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en-IN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1.4. An Inspiration</a:t>
            </a:r>
            <a:br>
              <a:rPr lang="en-IN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IN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 be generous in Almsgiving</a:t>
            </a:r>
            <a:endParaRPr lang="en-US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2100" y="1600200"/>
            <a:ext cx="6019800" cy="515752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636" y="5424173"/>
            <a:ext cx="9033163" cy="1446956"/>
          </a:xfrm>
          <a:solidFill>
            <a:schemeClr val="accent4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en-IN" sz="3600" b="1" dirty="0">
                <a:solidFill>
                  <a:srgbClr val="C00000"/>
                </a:solidFill>
              </a:rPr>
              <a:t>shows desire and good will to give even </a:t>
            </a:r>
            <a:r>
              <a:rPr lang="en-IN" sz="3600" b="1" dirty="0" smtClean="0">
                <a:solidFill>
                  <a:srgbClr val="C00000"/>
                </a:solidFill>
              </a:rPr>
              <a:t>more: </a:t>
            </a:r>
            <a:r>
              <a:rPr lang="en-IN" sz="3600" b="1" dirty="0" smtClean="0"/>
              <a:t>“When </a:t>
            </a:r>
            <a:r>
              <a:rPr lang="en-IN" sz="3600" b="1" dirty="0"/>
              <a:t>I come back, I will pay you whatever else you have spent on him” (Lk 10: 35). </a:t>
            </a:r>
            <a:endParaRPr lang="en-US" sz="3600" b="1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 bwMode="auto">
          <a:xfrm>
            <a:off x="609600" y="1407996"/>
            <a:ext cx="3116255" cy="38814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68716" y="1462056"/>
            <a:ext cx="3730967" cy="3812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Rectangle 2"/>
          <p:cNvSpPr/>
          <p:nvPr/>
        </p:nvSpPr>
        <p:spPr>
          <a:xfrm>
            <a:off x="34636" y="72947"/>
            <a:ext cx="4461164" cy="120032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IN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the Good Samaritan uses his own money and donkey to usher the injured Jew to a safe place</a:t>
            </a:r>
            <a:r>
              <a:rPr lang="en-IN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400" dirty="0"/>
          </a:p>
        </p:txBody>
      </p:sp>
      <p:sp>
        <p:nvSpPr>
          <p:cNvPr id="5" name="Rectangle 4"/>
          <p:cNvSpPr/>
          <p:nvPr/>
        </p:nvSpPr>
        <p:spPr>
          <a:xfrm>
            <a:off x="4800600" y="125876"/>
            <a:ext cx="4267200" cy="120032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IN" sz="24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Contributes two </a:t>
            </a:r>
            <a:r>
              <a:rPr lang="en-IN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denarii </a:t>
            </a:r>
            <a:r>
              <a:rPr lang="en-IN" sz="24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- were </a:t>
            </a:r>
            <a:r>
              <a:rPr lang="en-IN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enough to pay for a person's lodging for twenty four days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144456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2"/>
          <a:srcRect b="2730"/>
          <a:stretch>
            <a:fillRect/>
          </a:stretch>
        </p:blipFill>
        <p:spPr bwMode="auto">
          <a:xfrm>
            <a:off x="324392" y="187827"/>
            <a:ext cx="3931606" cy="29363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Left Arrow 1"/>
          <p:cNvSpPr/>
          <p:nvPr/>
        </p:nvSpPr>
        <p:spPr>
          <a:xfrm>
            <a:off x="4800600" y="187827"/>
            <a:ext cx="3200400" cy="1031373"/>
          </a:xfrm>
          <a:prstGeom prst="leftArrow">
            <a:avLst>
              <a:gd name="adj1" fmla="val 50000"/>
              <a:gd name="adj2" fmla="val 2141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/>
              <a:t>2017 - 2018</a:t>
            </a:r>
            <a:endParaRPr lang="en-US" sz="2800" b="1" dirty="0"/>
          </a:p>
        </p:txBody>
      </p:sp>
      <p:sp>
        <p:nvSpPr>
          <p:cNvPr id="3" name="Right Arrow 2"/>
          <p:cNvSpPr/>
          <p:nvPr/>
        </p:nvSpPr>
        <p:spPr>
          <a:xfrm>
            <a:off x="937083" y="3733800"/>
            <a:ext cx="3025317" cy="101581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/>
              <a:t>2018 – 2019 </a:t>
            </a:r>
            <a:endParaRPr lang="en-US" sz="2800" b="1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81000" y="4978215"/>
            <a:ext cx="4724400" cy="1574986"/>
          </a:xfrm>
          <a:solidFill>
            <a:schemeClr val="accent2"/>
          </a:solidFill>
          <a:ln>
            <a:solidFill>
              <a:schemeClr val="accent1"/>
            </a:solidFill>
          </a:ln>
        </p:spPr>
        <p:txBody>
          <a:bodyPr>
            <a:noAutofit/>
          </a:bodyPr>
          <a:lstStyle/>
          <a:p>
            <a:r>
              <a:rPr lang="en-IN" sz="2400" b="1" dirty="0"/>
              <a:t>reminded ourselves that we are anointed by God to seek solutions </a:t>
            </a:r>
            <a:r>
              <a:rPr lang="en-IN" sz="2400" b="1" dirty="0" smtClean="0"/>
              <a:t>and to </a:t>
            </a:r>
            <a:r>
              <a:rPr lang="en-IN" sz="2400" b="1" dirty="0"/>
              <a:t>eradicate </a:t>
            </a:r>
            <a:r>
              <a:rPr lang="en-IN" sz="2400" b="1" dirty="0" smtClean="0"/>
              <a:t>the different types of poverty</a:t>
            </a:r>
            <a:endParaRPr lang="en-US" sz="2400" b="1" dirty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4800600" y="1487402"/>
            <a:ext cx="4038600" cy="569998"/>
          </a:xfrm>
          <a:prstGeom prst="rect">
            <a:avLst/>
          </a:prstGeom>
          <a:solidFill>
            <a:schemeClr val="accent2"/>
          </a:solidFill>
          <a:ln>
            <a:solidFill>
              <a:schemeClr val="accent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IN" sz="2400" b="1" dirty="0" smtClean="0"/>
              <a:t>urged us to do good to others...</a:t>
            </a:r>
            <a:endParaRPr lang="en-US" sz="2400" b="1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0601" y="2618724"/>
            <a:ext cx="4305300" cy="4280839"/>
          </a:xfrm>
          <a:prstGeom prst="rect">
            <a:avLst/>
          </a:prstGeom>
        </p:spPr>
      </p:pic>
      <p:sp>
        <p:nvSpPr>
          <p:cNvPr id="12" name="Notched Right Arrow 11"/>
          <p:cNvSpPr/>
          <p:nvPr/>
        </p:nvSpPr>
        <p:spPr>
          <a:xfrm rot="13430621" flipH="1" flipV="1">
            <a:off x="4340358" y="3429487"/>
            <a:ext cx="1034779" cy="380999"/>
          </a:xfrm>
          <a:prstGeom prst="notched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63971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7" grpId="0" animBg="1"/>
      <p:bldP spid="8" grpId="0" animBg="1"/>
      <p:bldP spid="1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34522" y="808468"/>
            <a:ext cx="6902664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Rectangle 7"/>
          <p:cNvSpPr/>
          <p:nvPr/>
        </p:nvSpPr>
        <p:spPr>
          <a:xfrm>
            <a:off x="1393570" y="76200"/>
            <a:ext cx="6430421" cy="584775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algn="ctr"/>
            <a:r>
              <a:rPr lang="en-IN" sz="3200" b="1" dirty="0" smtClean="0"/>
              <a:t>An Initiative of the Archdiocese </a:t>
            </a:r>
            <a:endParaRPr lang="en-US" sz="3200" b="1" dirty="0"/>
          </a:p>
        </p:txBody>
      </p:sp>
      <p:sp>
        <p:nvSpPr>
          <p:cNvPr id="9" name="Rectangle 8"/>
          <p:cNvSpPr/>
          <p:nvPr/>
        </p:nvSpPr>
        <p:spPr>
          <a:xfrm>
            <a:off x="27709" y="5426937"/>
            <a:ext cx="9116291" cy="138499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n-IN" sz="2800" b="1" dirty="0"/>
              <a:t>B</a:t>
            </a:r>
            <a:r>
              <a:rPr lang="en-IN" sz="2800" b="1" dirty="0" smtClean="0"/>
              <a:t>enefit – those in various types of difficulties or wounded in various ways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IN" sz="2800" b="1" dirty="0" smtClean="0"/>
              <a:t>establish </a:t>
            </a:r>
            <a:r>
              <a:rPr lang="en-IN" sz="2800" b="1" dirty="0"/>
              <a:t>it at the parish level without delay</a:t>
            </a:r>
            <a:endParaRPr lang="en-US" sz="4000" b="1" dirty="0"/>
          </a:p>
        </p:txBody>
      </p:sp>
      <p:sp>
        <p:nvSpPr>
          <p:cNvPr id="5" name="Rectangle 4"/>
          <p:cNvSpPr/>
          <p:nvPr/>
        </p:nvSpPr>
        <p:spPr>
          <a:xfrm>
            <a:off x="36780" y="4842162"/>
            <a:ext cx="9144000" cy="5847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IN" sz="3200" b="1" dirty="0" err="1" smtClean="0"/>
              <a:t>Goans</a:t>
            </a:r>
            <a:r>
              <a:rPr lang="en-IN" sz="3200" b="1" dirty="0" smtClean="0"/>
              <a:t>  – known; contribute, appreciate our faithful </a:t>
            </a:r>
            <a:endParaRPr lang="en-US" sz="3200" b="1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296400" cy="6858000"/>
          </a:xfrm>
          <a:solidFill>
            <a:srgbClr val="FFC000"/>
          </a:solidFill>
        </p:spPr>
        <p:txBody>
          <a:bodyPr>
            <a:noAutofit/>
          </a:bodyPr>
          <a:lstStyle/>
          <a:p>
            <a:pPr algn="ctr"/>
            <a:r>
              <a:rPr lang="en-IN" sz="8800" b="1" dirty="0" smtClean="0"/>
              <a:t>PARABLE </a:t>
            </a:r>
            <a:br>
              <a:rPr lang="en-IN" sz="8800" b="1" dirty="0" smtClean="0"/>
            </a:br>
            <a:r>
              <a:rPr lang="en-IN" sz="8800" b="1" dirty="0" smtClean="0"/>
              <a:t>OF </a:t>
            </a:r>
            <a:br>
              <a:rPr lang="en-IN" sz="8800" b="1" dirty="0" smtClean="0"/>
            </a:br>
            <a:r>
              <a:rPr lang="en-IN" sz="8800" b="1" dirty="0" smtClean="0"/>
              <a:t>THE GOOD SAMARITAN</a:t>
            </a:r>
            <a:br>
              <a:rPr lang="en-IN" sz="8800" b="1" dirty="0" smtClean="0"/>
            </a:br>
            <a:r>
              <a:rPr lang="en-IN" sz="8800" b="1" dirty="0" smtClean="0"/>
              <a:t> IS A WARNING</a:t>
            </a:r>
            <a:endParaRPr lang="en-US" sz="8800" dirty="0"/>
          </a:p>
        </p:txBody>
      </p:sp>
      <p:pic>
        <p:nvPicPr>
          <p:cNvPr id="5122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-152400"/>
            <a:ext cx="3127375" cy="3127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115" y="762000"/>
            <a:ext cx="2145030" cy="15582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524000"/>
          </a:xfrm>
          <a:solidFill>
            <a:schemeClr val="accent2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US" b="1" dirty="0" smtClean="0"/>
              <a:t>2.1. A Warning:</a:t>
            </a:r>
            <a:br>
              <a:rPr lang="en-US" b="1" dirty="0" smtClean="0"/>
            </a:br>
            <a:r>
              <a:rPr lang="en-IN" b="1" dirty="0" smtClean="0"/>
              <a:t> To Accept the Identity of the Other</a:t>
            </a:r>
            <a:endParaRPr lang="en-US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817" y="1724680"/>
            <a:ext cx="8013583" cy="498091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3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 bwMode="auto">
          <a:xfrm>
            <a:off x="1981200" y="2343844"/>
            <a:ext cx="4807292" cy="3436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>
          <a:xfrm>
            <a:off x="0" y="5895148"/>
            <a:ext cx="9144000" cy="107721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IN" sz="3200" b="1" dirty="0" smtClean="0"/>
              <a:t>Recognize the identity of the one who showed compassion</a:t>
            </a:r>
            <a:endParaRPr lang="en-US" sz="3200" b="1" dirty="0"/>
          </a:p>
        </p:txBody>
      </p:sp>
      <p:sp>
        <p:nvSpPr>
          <p:cNvPr id="2" name="Rectangle 1"/>
          <p:cNvSpPr/>
          <p:nvPr/>
        </p:nvSpPr>
        <p:spPr>
          <a:xfrm>
            <a:off x="0" y="13855"/>
            <a:ext cx="8991600" cy="224676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n-IN" sz="2800" b="1" dirty="0"/>
              <a:t>among the three acted as a neighbour </a:t>
            </a:r>
            <a:r>
              <a:rPr lang="en-IN" sz="2800" b="1" dirty="0" smtClean="0"/>
              <a:t>- </a:t>
            </a:r>
            <a:r>
              <a:rPr lang="en-IN" sz="28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“</a:t>
            </a:r>
            <a:r>
              <a:rPr lang="en-IN" sz="2800" b="1" dirty="0">
                <a:latin typeface="Times New Roman" panose="02020603050405020304" pitchFamily="18" charset="0"/>
                <a:ea typeface="Calibri" panose="020F0502020204030204" pitchFamily="34" charset="0"/>
              </a:rPr>
              <a:t>the one who showed him </a:t>
            </a:r>
            <a:r>
              <a:rPr lang="en-IN" sz="28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compassion”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IN" sz="2800" b="1" dirty="0" smtClean="0"/>
              <a:t>scribe</a:t>
            </a:r>
            <a:r>
              <a:rPr lang="en-IN" sz="2800" b="1" dirty="0"/>
              <a:t>, while answering, refuses to recognize the identity of the one who showed compassion; </a:t>
            </a:r>
            <a:endParaRPr lang="en-IN" sz="2800" b="1" dirty="0" smtClean="0"/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IN" sz="2800" b="1" dirty="0" smtClean="0"/>
              <a:t>he </a:t>
            </a:r>
            <a:r>
              <a:rPr lang="en-IN" sz="2800" b="1" dirty="0"/>
              <a:t>does not even mention the word 'Samaritan.' </a:t>
            </a:r>
            <a:r>
              <a:rPr lang="en-IN" sz="28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en-US" sz="2800" b="1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3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290945" y="228600"/>
            <a:ext cx="3254110" cy="216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97872" y="3048000"/>
            <a:ext cx="73152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Rectangle 5"/>
          <p:cNvSpPr/>
          <p:nvPr/>
        </p:nvSpPr>
        <p:spPr>
          <a:xfrm>
            <a:off x="3657600" y="228600"/>
            <a:ext cx="5486400" cy="255454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IN" sz="4000" dirty="0" smtClean="0"/>
              <a:t>Do not refuse </a:t>
            </a:r>
          </a:p>
          <a:p>
            <a:pPr algn="ctr"/>
            <a:r>
              <a:rPr lang="en-IN" sz="4000" dirty="0" smtClean="0"/>
              <a:t>to acknowledge </a:t>
            </a:r>
          </a:p>
          <a:p>
            <a:pPr algn="ctr"/>
            <a:r>
              <a:rPr lang="en-IN" sz="4000" dirty="0" smtClean="0"/>
              <a:t>the identity of people: </a:t>
            </a:r>
          </a:p>
          <a:p>
            <a:pPr algn="ctr"/>
            <a:r>
              <a:rPr lang="en-IN" sz="4000" dirty="0" smtClean="0"/>
              <a:t>Friend’s circle, migrants…</a:t>
            </a:r>
          </a:p>
        </p:txBody>
      </p:sp>
      <p:sp>
        <p:nvSpPr>
          <p:cNvPr id="7" name="Rectangle 6"/>
          <p:cNvSpPr/>
          <p:nvPr/>
        </p:nvSpPr>
        <p:spPr>
          <a:xfrm>
            <a:off x="1066800" y="6411898"/>
            <a:ext cx="6934200" cy="390684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marL="270510" marR="0" algn="just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tabLst>
                <a:tab pos="228600" algn="l"/>
                <a:tab pos="457200" algn="l"/>
              </a:tabLst>
            </a:pPr>
            <a:r>
              <a:rPr lang="en-IN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 parable is thus a warning for us to avoid such temptations. </a:t>
            </a:r>
            <a:endParaRPr lang="en-US" sz="16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2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" y="152400"/>
            <a:ext cx="8915400" cy="2209800"/>
          </a:xfrm>
          <a:solidFill>
            <a:schemeClr val="accent4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US" b="1" dirty="0" smtClean="0"/>
              <a:t>2.2. Warning:</a:t>
            </a:r>
            <a:br>
              <a:rPr lang="en-US" b="1" dirty="0" smtClean="0"/>
            </a:br>
            <a:r>
              <a:rPr lang="en-IN" b="1" dirty="0" smtClean="0"/>
              <a:t>To take Responsibility for our Neighbour</a:t>
            </a:r>
            <a:endParaRPr lang="en-US" b="1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/>
          <a:srcRect t="7356"/>
          <a:stretch>
            <a:fillRect/>
          </a:stretch>
        </p:blipFill>
        <p:spPr bwMode="auto">
          <a:xfrm>
            <a:off x="114300" y="2724953"/>
            <a:ext cx="4076700" cy="33763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Rectangle 2"/>
          <p:cNvSpPr/>
          <p:nvPr/>
        </p:nvSpPr>
        <p:spPr>
          <a:xfrm>
            <a:off x="4419600" y="2667000"/>
            <a:ext cx="4724400" cy="341632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IN" sz="3600" b="1" dirty="0">
                <a:latin typeface="Times New Roman" panose="02020603050405020304" pitchFamily="18" charset="0"/>
                <a:ea typeface="Calibri" panose="020F0502020204030204" pitchFamily="34" charset="0"/>
              </a:rPr>
              <a:t>the Jewish priest and the Levite see the pitiable state of the unfortunate Jew, but pass by on the opposite side</a:t>
            </a:r>
            <a:endParaRPr lang="en-US" sz="3600" b="1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8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5"/>
          <p:cNvPicPr>
            <a:picLocks noChangeAspect="1" noChangeArrowheads="1"/>
          </p:cNvPicPr>
          <p:nvPr/>
        </p:nvPicPr>
        <p:blipFill rotWithShape="1">
          <a:blip r:embed="rId3"/>
          <a:srcRect t="20297" b="18409"/>
          <a:stretch/>
        </p:blipFill>
        <p:spPr bwMode="auto">
          <a:xfrm>
            <a:off x="5890386" y="2102228"/>
            <a:ext cx="2486359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Rectangle 8"/>
          <p:cNvSpPr/>
          <p:nvPr/>
        </p:nvSpPr>
        <p:spPr>
          <a:xfrm>
            <a:off x="255154" y="3521074"/>
            <a:ext cx="5257800" cy="255454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buNone/>
            </a:pPr>
            <a:r>
              <a:rPr lang="en-IN" sz="3200" b="1" dirty="0" smtClean="0"/>
              <a:t>It’s the duty of</a:t>
            </a:r>
          </a:p>
          <a:p>
            <a:pPr algn="ctr">
              <a:buNone/>
            </a:pPr>
            <a:r>
              <a:rPr lang="en-IN" sz="3200" b="1" dirty="0" smtClean="0"/>
              <a:t>Priests, Nuns, Parish Council Members, Political and Social Leaders – thinking is on increase…</a:t>
            </a:r>
            <a:endParaRPr lang="en-IN" sz="3200" dirty="0" smtClean="0"/>
          </a:p>
        </p:txBody>
      </p:sp>
      <p:pic>
        <p:nvPicPr>
          <p:cNvPr id="4103" name="Picture 7" descr="C:\Users\Selma\Desktop\Santa Cruz High School\2018-2019 5th year\Rays\ppt\15 social evils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4318" y="228600"/>
            <a:ext cx="4544291" cy="31242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Rectangle 1"/>
          <p:cNvSpPr/>
          <p:nvPr/>
        </p:nvSpPr>
        <p:spPr>
          <a:xfrm>
            <a:off x="685800" y="6243894"/>
            <a:ext cx="6934200" cy="390684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marL="270510" marR="0" algn="just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tabLst>
                <a:tab pos="228600" algn="l"/>
                <a:tab pos="457200" algn="l"/>
              </a:tabLst>
            </a:pPr>
            <a:r>
              <a:rPr lang="en-IN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 parable is thus a warning for us to avoid such temptations. </a:t>
            </a:r>
            <a:endParaRPr lang="en-US" sz="16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0725" y="132420"/>
            <a:ext cx="2446020" cy="1523857"/>
          </a:xfrm>
        </p:spPr>
      </p:pic>
      <p:sp>
        <p:nvSpPr>
          <p:cNvPr id="6" name="Left Arrow 5"/>
          <p:cNvSpPr/>
          <p:nvPr/>
        </p:nvSpPr>
        <p:spPr>
          <a:xfrm rot="20521080">
            <a:off x="4722462" y="863358"/>
            <a:ext cx="978408" cy="48463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Left Arrow 11"/>
          <p:cNvSpPr/>
          <p:nvPr/>
        </p:nvSpPr>
        <p:spPr>
          <a:xfrm rot="830709">
            <a:off x="4688565" y="2261811"/>
            <a:ext cx="978408" cy="48463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0724" y="3521074"/>
            <a:ext cx="2527475" cy="255725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" grpId="0" animBg="1"/>
      <p:bldP spid="6" grpId="0" animBg="1"/>
      <p:bldP spid="1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1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724" y="92427"/>
            <a:ext cx="9058275" cy="1050574"/>
          </a:xfrm>
          <a:solidFill>
            <a:schemeClr val="accent2">
              <a:lumMod val="40000"/>
              <a:lumOff val="60000"/>
            </a:schemeClr>
          </a:solidFill>
        </p:spPr>
        <p:txBody>
          <a:bodyPr>
            <a:normAutofit fontScale="90000"/>
          </a:bodyPr>
          <a:lstStyle/>
          <a:p>
            <a:pPr algn="ctr"/>
            <a:r>
              <a:rPr lang="en-US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2.3. Warning:</a:t>
            </a:r>
            <a:r>
              <a:rPr lang="en-US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IN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 trust in God more than on our own strength</a:t>
            </a:r>
            <a:endParaRPr lang="en-US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14800" y="1249105"/>
            <a:ext cx="4135156" cy="25608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>
          <a:xfrm>
            <a:off x="4724400" y="1469743"/>
            <a:ext cx="10231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Red Way</a:t>
            </a:r>
            <a:endParaRPr lang="en-US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09284" y="1238830"/>
            <a:ext cx="3468258" cy="26888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Rectangle 7"/>
          <p:cNvSpPr/>
          <p:nvPr/>
        </p:nvSpPr>
        <p:spPr>
          <a:xfrm>
            <a:off x="1143000" y="1238830"/>
            <a:ext cx="1752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N" b="1" dirty="0" smtClean="0">
                <a:solidFill>
                  <a:schemeClr val="bg1"/>
                </a:solidFill>
              </a:rPr>
              <a:t>J e r u s a l e m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5725" y="4656446"/>
            <a:ext cx="8782050" cy="217598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270510" marR="0" algn="ctr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tabLst>
                <a:tab pos="228600" algn="l"/>
                <a:tab pos="457200" algn="l"/>
              </a:tabLst>
            </a:pPr>
            <a:r>
              <a:rPr lang="en-IN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 injured man was going from Jerusalem to Jericho. </a:t>
            </a:r>
            <a:endParaRPr lang="en-IN" sz="2400" b="1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70510" marR="0" algn="ctr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tabLst>
                <a:tab pos="228600" algn="l"/>
                <a:tab pos="457200" algn="l"/>
              </a:tabLst>
            </a:pPr>
            <a:r>
              <a:rPr lang="en-IN" sz="2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That </a:t>
            </a:r>
            <a:r>
              <a:rPr lang="en-IN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road was not safe in those days; </a:t>
            </a:r>
            <a:endParaRPr lang="en-IN" sz="2400" b="1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70510" marR="0" algn="ctr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tabLst>
                <a:tab pos="228600" algn="l"/>
                <a:tab pos="457200" algn="l"/>
              </a:tabLst>
            </a:pPr>
            <a:r>
              <a:rPr lang="en-IN" sz="2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it </a:t>
            </a:r>
            <a:r>
              <a:rPr lang="en-IN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was even called the </a:t>
            </a:r>
            <a:r>
              <a:rPr lang="en-I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'Red Way,' </a:t>
            </a:r>
            <a:endParaRPr lang="en-IN" sz="2400" b="1" dirty="0" smtClean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70510" marR="0" algn="ctr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tabLst>
                <a:tab pos="228600" algn="l"/>
                <a:tab pos="457200" algn="l"/>
              </a:tabLst>
            </a:pPr>
            <a:r>
              <a:rPr lang="en-IN" sz="2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because </a:t>
            </a:r>
            <a:r>
              <a:rPr lang="en-IN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it was witness to a lot of </a:t>
            </a:r>
            <a:r>
              <a:rPr lang="en-I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bloodshed</a:t>
            </a:r>
            <a:r>
              <a:rPr lang="en-IN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and even </a:t>
            </a:r>
            <a:r>
              <a:rPr lang="en-I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murders. </a:t>
            </a:r>
            <a:endParaRPr lang="en-US" sz="2000" b="1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374648" y="4023532"/>
            <a:ext cx="3359152" cy="56266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Grace and God’s presence</a:t>
            </a:r>
            <a:endParaRPr lang="en-US" sz="24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4149435" y="3916104"/>
            <a:ext cx="4718339" cy="69935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Prosperous, Date palms, trees blossomed; lots of money, looting…</a:t>
            </a:r>
            <a:endParaRPr lang="en-US" sz="24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/>
      <p:bldP spid="8" grpId="0"/>
      <p:bldP spid="3" grpId="0" animBg="1"/>
      <p:bldP spid="9" grpId="0" animBg="1"/>
      <p:bldP spid="10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3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500" y="152400"/>
            <a:ext cx="4305300" cy="5045164"/>
          </a:xfrm>
          <a:solidFill>
            <a:schemeClr val="accent2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IN" sz="4800" b="1" dirty="0" smtClean="0"/>
              <a:t>When we go away from God, </a:t>
            </a:r>
            <a:br>
              <a:rPr lang="en-IN" sz="4800" b="1" dirty="0" smtClean="0"/>
            </a:br>
            <a:r>
              <a:rPr lang="en-IN" sz="4800" b="1" dirty="0"/>
              <a:t>entrapped by the pleasures of the </a:t>
            </a:r>
            <a:r>
              <a:rPr lang="en-IN" sz="4800" b="1" dirty="0" smtClean="0"/>
              <a:t>world</a:t>
            </a:r>
            <a:br>
              <a:rPr lang="en-IN" sz="4800" b="1" dirty="0" smtClean="0"/>
            </a:br>
            <a:r>
              <a:rPr lang="en-IN" sz="4800" b="1" dirty="0" smtClean="0"/>
              <a:t>we’re likely to face trouble…</a:t>
            </a:r>
            <a:endParaRPr lang="en-US" sz="4800" b="1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/>
          <a:srcRect l="12838" r="11487"/>
          <a:stretch/>
        </p:blipFill>
        <p:spPr bwMode="auto">
          <a:xfrm>
            <a:off x="4724400" y="2784112"/>
            <a:ext cx="3694729" cy="24411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Rectangle 5"/>
          <p:cNvSpPr/>
          <p:nvPr/>
        </p:nvSpPr>
        <p:spPr>
          <a:xfrm>
            <a:off x="183284" y="5374737"/>
            <a:ext cx="8558645" cy="1035989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marL="270510" marR="0" algn="ctr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tabLst>
                <a:tab pos="228600" algn="l"/>
                <a:tab pos="457200" algn="l"/>
              </a:tabLst>
            </a:pPr>
            <a:r>
              <a:rPr lang="en-IN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 parable is thus a warning for us to avoid </a:t>
            </a:r>
            <a:endParaRPr lang="en-IN" sz="2400" b="1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70510" marR="0" algn="ctr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tabLst>
                <a:tab pos="228600" algn="l"/>
                <a:tab pos="457200" algn="l"/>
              </a:tabLst>
            </a:pPr>
            <a:r>
              <a:rPr lang="en-IN" sz="2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temptations </a:t>
            </a:r>
            <a:r>
              <a:rPr lang="en-I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keeping God aside </a:t>
            </a:r>
            <a:r>
              <a:rPr lang="en-IN" sz="2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20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AutoShape 2" descr="Image result for turning away from go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4400" y="152400"/>
            <a:ext cx="3694729" cy="25684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27709" y="76200"/>
            <a:ext cx="9144000" cy="1371600"/>
          </a:xfrm>
        </p:spPr>
        <p:txBody>
          <a:bodyPr>
            <a:noAutofit/>
          </a:bodyPr>
          <a:lstStyle/>
          <a:p>
            <a:pPr algn="ctr"/>
            <a:r>
              <a:rPr lang="en-US" sz="54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2.4. Warning:</a:t>
            </a:r>
            <a:br>
              <a:rPr lang="en-US" sz="54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IN" sz="54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To take the Risk of Doing Good</a:t>
            </a:r>
            <a:endParaRPr lang="en-US" sz="54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2" descr="https://slideplayer.com/slide/9546053/30/images/7/He+was+going+from+Jerusalem+to+Jericho+when+robbers+attacked+him.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66800" y="1600200"/>
            <a:ext cx="6858000" cy="514350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029344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8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84138"/>
            <a:ext cx="9144000" cy="792162"/>
          </a:xfrm>
          <a:solidFill>
            <a:schemeClr val="accent2"/>
          </a:solidFill>
          <a:ln>
            <a:solidFill>
              <a:schemeClr val="accent1"/>
            </a:solidFill>
          </a:ln>
        </p:spPr>
        <p:txBody>
          <a:bodyPr>
            <a:noAutofit/>
          </a:bodyPr>
          <a:lstStyle/>
          <a:p>
            <a:r>
              <a:rPr lang="en-IN" sz="2800" b="1" dirty="0"/>
              <a:t>Human beings in our times are seen to take up role </a:t>
            </a:r>
            <a:r>
              <a:rPr lang="en-IN" sz="2800" b="1" dirty="0" smtClean="0"/>
              <a:t>models… </a:t>
            </a:r>
            <a:endParaRPr lang="en-US" sz="2800" b="1" dirty="0"/>
          </a:p>
        </p:txBody>
      </p:sp>
      <p:pic>
        <p:nvPicPr>
          <p:cNvPr id="4" name="Picture 11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137631" y="3756659"/>
            <a:ext cx="2660327" cy="25249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1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900164" y="3967003"/>
            <a:ext cx="3127804" cy="2314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 cstate="print"/>
          <a:srcRect l="2590" t="40407" r="4183" b="15819"/>
          <a:stretch>
            <a:fillRect/>
          </a:stretch>
        </p:blipFill>
        <p:spPr bwMode="auto">
          <a:xfrm>
            <a:off x="2923309" y="1201189"/>
            <a:ext cx="27432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769400" y="3366655"/>
            <a:ext cx="2897110" cy="329711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7"/>
          <a:srcRect l="15130" t="8451" b="7042"/>
          <a:stretch>
            <a:fillRect/>
          </a:stretch>
        </p:blipFill>
        <p:spPr bwMode="auto">
          <a:xfrm>
            <a:off x="5760893" y="1048789"/>
            <a:ext cx="3267075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12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58413" y="1277388"/>
            <a:ext cx="2663500" cy="2057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https://c7.alamy.com/comp/B7PX4R/robbers-on-the-road-to-jericho-the-parable-of-the-good-samaritan-is-B7PX4R.jpg"/>
          <p:cNvPicPr>
            <a:picLocks noChangeAspect="1" noChangeArrowheads="1"/>
          </p:cNvPicPr>
          <p:nvPr/>
        </p:nvPicPr>
        <p:blipFill rotWithShape="1">
          <a:blip r:embed="rId2"/>
          <a:srcRect l="559" t="9863" b="10000"/>
          <a:stretch/>
        </p:blipFill>
        <p:spPr bwMode="auto">
          <a:xfrm flipH="1">
            <a:off x="124538" y="304800"/>
            <a:ext cx="3526887" cy="4010891"/>
          </a:xfrm>
          <a:prstGeom prst="rect">
            <a:avLst/>
          </a:prstGeom>
          <a:noFill/>
        </p:spPr>
      </p:pic>
      <p:sp>
        <p:nvSpPr>
          <p:cNvPr id="4" name="Rectangle 3"/>
          <p:cNvSpPr/>
          <p:nvPr/>
        </p:nvSpPr>
        <p:spPr>
          <a:xfrm>
            <a:off x="0" y="4648200"/>
            <a:ext cx="9144000" cy="204299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270510" marR="0" algn="ctr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tabLst>
                <a:tab pos="228600" algn="l"/>
                <a:tab pos="457200" algn="l"/>
              </a:tabLst>
            </a:pPr>
            <a:r>
              <a:rPr lang="en-IN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</a:t>
            </a:r>
            <a:r>
              <a:rPr lang="en-IN" sz="28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rom </a:t>
            </a:r>
            <a:r>
              <a:rPr lang="en-IN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Jerusalem to Jericho, robbers would often pretend that they were injured or dead and when someone approached to help them, they would pounce on the unsuspecting person and rob him. </a:t>
            </a:r>
            <a:endParaRPr lang="en-US" sz="2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Related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8352" y="304800"/>
            <a:ext cx="5334680" cy="4010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8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855" y="3401291"/>
            <a:ext cx="4364181" cy="3316432"/>
          </a:xfrm>
        </p:spPr>
        <p:txBody>
          <a:bodyPr>
            <a:normAutofit fontScale="92500" lnSpcReduction="10000"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IN" sz="3500" b="1" dirty="0" smtClean="0">
                <a:solidFill>
                  <a:srgbClr val="FF0000"/>
                </a:solidFill>
              </a:rPr>
              <a:t> 'My reputation will  be at stake' </a:t>
            </a:r>
            <a:endParaRPr lang="en-IN" sz="3500" b="1" dirty="0">
              <a:solidFill>
                <a:srgbClr val="FF0000"/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IN" sz="3500" b="1" dirty="0" smtClean="0">
                <a:solidFill>
                  <a:srgbClr val="0070C0"/>
                </a:solidFill>
              </a:rPr>
              <a:t>'I may have to suffer’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IN" sz="3500" b="1" dirty="0" smtClean="0">
                <a:solidFill>
                  <a:srgbClr val="7030A0"/>
                </a:solidFill>
              </a:rPr>
              <a:t>'good is repaid by evil’ </a:t>
            </a:r>
          </a:p>
          <a:p>
            <a:pPr>
              <a:buNone/>
            </a:pPr>
            <a:r>
              <a:rPr lang="en-IN" sz="3500" b="1" dirty="0" smtClean="0">
                <a:solidFill>
                  <a:srgbClr val="00B050"/>
                </a:solidFill>
              </a:rPr>
              <a:t>–  such thoughts may keep us away from doing good.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13999" t="4347" r="14001" b="34024"/>
          <a:stretch/>
        </p:blipFill>
        <p:spPr>
          <a:xfrm>
            <a:off x="4114800" y="228600"/>
            <a:ext cx="4902740" cy="28956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52400" y="228600"/>
            <a:ext cx="3810000" cy="2862322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r>
              <a:rPr lang="en-US" sz="3600" b="1" dirty="0"/>
              <a:t>As followers of Christ, </a:t>
            </a:r>
            <a:r>
              <a:rPr lang="en-US" sz="3600" b="1" dirty="0" smtClean="0"/>
              <a:t>we </a:t>
            </a:r>
            <a:r>
              <a:rPr lang="en-US" sz="3600" b="1" dirty="0"/>
              <a:t>are often afraid of taking risks </a:t>
            </a:r>
            <a:r>
              <a:rPr lang="en-US" sz="3600" b="1" dirty="0" smtClean="0"/>
              <a:t>to practice </a:t>
            </a:r>
            <a:r>
              <a:rPr lang="en-US" sz="3600" b="1" dirty="0"/>
              <a:t>the good.</a:t>
            </a:r>
          </a:p>
        </p:txBody>
      </p:sp>
      <p:pic>
        <p:nvPicPr>
          <p:cNvPr id="3074" name="Picture 2" descr="Related imag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4181" y="3401291"/>
            <a:ext cx="4313266" cy="2053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4240858" y="5631517"/>
            <a:ext cx="4776682" cy="830997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marL="270510" marR="0" algn="just">
              <a:spcBef>
                <a:spcPts val="0"/>
              </a:spcBef>
              <a:tabLst>
                <a:tab pos="228600" algn="l"/>
                <a:tab pos="457200" algn="l"/>
              </a:tabLst>
            </a:pPr>
            <a:r>
              <a:rPr lang="en-IN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 parable is thus a warning for us to avoid such temptations. </a:t>
            </a:r>
            <a:endPara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animBg="1"/>
      <p:bldP spid="7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2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https://www.islamicity.org/wp-content/plugins/blueprint-timthumb/timthumb.php?src=http://media.islamicity.org/wp-content/uploads/2016/06/good_deeds.jpg&amp;w=600&amp;h=337&amp;q=5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144" y="1219200"/>
            <a:ext cx="4424438" cy="44958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Rectangle 4"/>
          <p:cNvSpPr/>
          <p:nvPr/>
        </p:nvSpPr>
        <p:spPr>
          <a:xfrm>
            <a:off x="2819400" y="152400"/>
            <a:ext cx="3429000" cy="5847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IN" sz="3200" b="1" dirty="0" smtClean="0"/>
              <a:t>I N S P I  R A T I O N</a:t>
            </a:r>
            <a:endParaRPr lang="en-US" sz="3200" b="1" dirty="0"/>
          </a:p>
        </p:txBody>
      </p:sp>
      <p:pic>
        <p:nvPicPr>
          <p:cNvPr id="45060" name="Picture 4" descr="https://en.islcollective.com/preview/201304/f/good-deeds-fun-activities-games_50216_1.jpg"/>
          <p:cNvPicPr>
            <a:picLocks noChangeAspect="1" noChangeArrowheads="1"/>
          </p:cNvPicPr>
          <p:nvPr/>
        </p:nvPicPr>
        <p:blipFill rotWithShape="1">
          <a:blip r:embed="rId4"/>
          <a:srcRect l="10942" t="50234" r="62963" b="11649"/>
          <a:stretch/>
        </p:blipFill>
        <p:spPr bwMode="auto">
          <a:xfrm>
            <a:off x="4506191" y="756913"/>
            <a:ext cx="2275777" cy="55410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52400" y="6248400"/>
            <a:ext cx="9303327" cy="749873"/>
          </a:xfrm>
          <a:prstGeom prst="rect">
            <a:avLst/>
          </a:prstGeom>
        </p:spPr>
      </p:pic>
      <p:pic>
        <p:nvPicPr>
          <p:cNvPr id="7" name="Picture 4" descr="https://en.islcollective.com/preview/201304/f/good-deeds-fun-activities-games_50216_1.jpg"/>
          <p:cNvPicPr>
            <a:picLocks noChangeAspect="1" noChangeArrowheads="1"/>
          </p:cNvPicPr>
          <p:nvPr/>
        </p:nvPicPr>
        <p:blipFill rotWithShape="1">
          <a:blip r:embed="rId4"/>
          <a:srcRect l="63885" t="51025" r="11813" b="12219"/>
          <a:stretch/>
        </p:blipFill>
        <p:spPr bwMode="auto">
          <a:xfrm>
            <a:off x="6289255" y="787555"/>
            <a:ext cx="2854745" cy="55055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8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" y="103091"/>
            <a:ext cx="4876800" cy="1034129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r>
              <a:rPr lang="en-IN" sz="3400" b="1" dirty="0" smtClean="0"/>
              <a:t>Good Samaritan warns us...</a:t>
            </a:r>
            <a:br>
              <a:rPr lang="en-IN" sz="3400" b="1" dirty="0" smtClean="0"/>
            </a:br>
            <a:r>
              <a:rPr lang="en-IN" sz="3400" b="1" dirty="0" smtClean="0"/>
              <a:t> to avoid temptation to...</a:t>
            </a:r>
            <a:endParaRPr lang="en-US" sz="34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" y="1371600"/>
            <a:ext cx="4876799" cy="5486400"/>
          </a:xfrm>
          <a:solidFill>
            <a:schemeClr val="accent4">
              <a:lumMod val="20000"/>
              <a:lumOff val="80000"/>
            </a:schemeClr>
          </a:solidFill>
        </p:spPr>
        <p:txBody>
          <a:bodyPr>
            <a:normAutofit fontScale="92500" lnSpcReduction="20000"/>
          </a:bodyPr>
          <a:lstStyle/>
          <a:p>
            <a:r>
              <a:rPr lang="en-IN" sz="3600" b="1" dirty="0"/>
              <a:t>G</a:t>
            </a:r>
            <a:r>
              <a:rPr lang="en-IN" sz="3600" b="1" dirty="0" smtClean="0"/>
              <a:t>ive less respect to others </a:t>
            </a:r>
          </a:p>
          <a:p>
            <a:r>
              <a:rPr lang="en-IN" sz="3600" b="1" dirty="0"/>
              <a:t>P</a:t>
            </a:r>
            <a:r>
              <a:rPr lang="en-IN" sz="3600" b="1" dirty="0" smtClean="0"/>
              <a:t>retend that we do not know them</a:t>
            </a:r>
          </a:p>
          <a:p>
            <a:r>
              <a:rPr lang="en-IN" sz="3600" b="1" dirty="0"/>
              <a:t>G</a:t>
            </a:r>
            <a:r>
              <a:rPr lang="en-IN" sz="3600" b="1" dirty="0" smtClean="0"/>
              <a:t>ive up our responsibility towards our neighbour </a:t>
            </a:r>
          </a:p>
          <a:p>
            <a:r>
              <a:rPr lang="en-IN" sz="3600" b="1" dirty="0"/>
              <a:t>D</a:t>
            </a:r>
            <a:r>
              <a:rPr lang="en-IN" sz="3600" b="1" dirty="0" smtClean="0"/>
              <a:t>ump it on others</a:t>
            </a:r>
          </a:p>
          <a:p>
            <a:r>
              <a:rPr lang="en-IN" sz="3600" b="1" dirty="0"/>
              <a:t>B</a:t>
            </a:r>
            <a:r>
              <a:rPr lang="en-IN" sz="3600" b="1" dirty="0" smtClean="0"/>
              <a:t>e entrapped by the lures of the world </a:t>
            </a:r>
          </a:p>
          <a:p>
            <a:r>
              <a:rPr lang="en-IN" sz="3600" b="1" dirty="0"/>
              <a:t>L</a:t>
            </a:r>
            <a:r>
              <a:rPr lang="en-IN" sz="3600" b="1" dirty="0" smtClean="0"/>
              <a:t>ive without God</a:t>
            </a:r>
          </a:p>
          <a:p>
            <a:r>
              <a:rPr lang="en-IN" sz="3600" b="1" dirty="0"/>
              <a:t>A</a:t>
            </a:r>
            <a:r>
              <a:rPr lang="en-IN" sz="3600" b="1" dirty="0" smtClean="0"/>
              <a:t>void the opportunity of taking risks to do good </a:t>
            </a:r>
            <a:endParaRPr lang="en-US" sz="3600" b="1" dirty="0" smtClean="0"/>
          </a:p>
          <a:p>
            <a:endParaRPr lang="en-US" dirty="0"/>
          </a:p>
        </p:txBody>
      </p:sp>
      <p:pic>
        <p:nvPicPr>
          <p:cNvPr id="3074" name="Picture 2" descr="Related imag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6" r="7428" b="5735"/>
          <a:stretch/>
        </p:blipFill>
        <p:spPr bwMode="auto">
          <a:xfrm>
            <a:off x="5064036" y="118093"/>
            <a:ext cx="3872709" cy="3234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Related imag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4036" y="3733800"/>
            <a:ext cx="3979199" cy="2819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 build="p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5410200"/>
            <a:ext cx="8801100" cy="1295400"/>
          </a:xfrm>
          <a:solidFill>
            <a:srgbClr val="FFC000"/>
          </a:solidFill>
        </p:spPr>
        <p:txBody>
          <a:bodyPr>
            <a:noAutofit/>
          </a:bodyPr>
          <a:lstStyle/>
          <a:p>
            <a:pPr algn="ctr">
              <a:buNone/>
            </a:pPr>
            <a:r>
              <a:rPr lang="en-IN" sz="4000" b="1" dirty="0" smtClean="0"/>
              <a:t>Blessed Virgin Mary, our Heavenly Mother lived for God and for others</a:t>
            </a:r>
          </a:p>
        </p:txBody>
      </p:sp>
      <p:pic>
        <p:nvPicPr>
          <p:cNvPr id="34820" name="Picture 4" descr="http://www.jesuschristsavior.net/Shop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924854" y="145792"/>
            <a:ext cx="4028646" cy="5035808"/>
          </a:xfrm>
          <a:prstGeom prst="rect">
            <a:avLst/>
          </a:prstGeom>
          <a:noFill/>
        </p:spPr>
      </p:pic>
      <p:pic>
        <p:nvPicPr>
          <p:cNvPr id="2050" name="Picture 2" descr="Related imag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63" r="18720"/>
          <a:stretch/>
        </p:blipFill>
        <p:spPr bwMode="auto">
          <a:xfrm>
            <a:off x="131618" y="145792"/>
            <a:ext cx="4592782" cy="5075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48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48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48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0266" y="76200"/>
            <a:ext cx="3733800" cy="1066800"/>
          </a:xfrm>
          <a:solidFill>
            <a:schemeClr val="accent4">
              <a:lumMod val="60000"/>
              <a:lumOff val="40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en-IN" sz="2800" b="1" dirty="0"/>
              <a:t>St. Francis </a:t>
            </a:r>
            <a:r>
              <a:rPr lang="en-IN" sz="2800" b="1" dirty="0" smtClean="0"/>
              <a:t>Xavier...</a:t>
            </a:r>
            <a:br>
              <a:rPr lang="en-IN" sz="2800" b="1" dirty="0" smtClean="0"/>
            </a:br>
            <a:r>
              <a:rPr lang="en-IN" sz="2800" b="1" dirty="0" smtClean="0"/>
              <a:t>Patron </a:t>
            </a:r>
            <a:r>
              <a:rPr lang="en-IN" sz="2800" b="1" dirty="0"/>
              <a:t>of Goa</a:t>
            </a:r>
            <a:endParaRPr lang="en-US" sz="2800" b="1" dirty="0"/>
          </a:p>
        </p:txBody>
      </p:sp>
      <p:pic>
        <p:nvPicPr>
          <p:cNvPr id="48130" name="Picture 2" descr="https://i0.wp.com/2.bp.blogspot.com/-LvFKD9AEkFc/VLc64bDuAAI/AAAAAAAAhQo/S7CrXbOwe34/s1600/St_Joseph_Vaz.jpg"/>
          <p:cNvPicPr>
            <a:picLocks noChangeAspect="1" noChangeArrowheads="1"/>
          </p:cNvPicPr>
          <p:nvPr/>
        </p:nvPicPr>
        <p:blipFill>
          <a:blip r:embed="rId2"/>
          <a:srcRect t="2857" b="5714"/>
          <a:stretch>
            <a:fillRect/>
          </a:stretch>
        </p:blipFill>
        <p:spPr bwMode="auto">
          <a:xfrm>
            <a:off x="4495800" y="1447800"/>
            <a:ext cx="4086539" cy="3505200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48132" name="AutoShape 4" descr="https://www.heraldgoa.in/uploads/news/big_141332_Cafepg1Anchor16Jan2019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8134" name="Picture 6" descr="Image result for st. francis xavier lived exemplary lif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0375" y="1340427"/>
            <a:ext cx="3352800" cy="3810000"/>
          </a:xfrm>
          <a:prstGeom prst="rect">
            <a:avLst/>
          </a:prstGeom>
          <a:noFill/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4641273" y="152400"/>
            <a:ext cx="3934139" cy="9906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rmAutofit fontScale="6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St. Joseph </a:t>
            </a:r>
            <a:r>
              <a:rPr kumimoji="0" lang="en-IN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Vaz</a:t>
            </a:r>
            <a:r>
              <a:rPr kumimoji="0" lang="en-IN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...</a:t>
            </a:r>
            <a:br>
              <a:rPr kumimoji="0" lang="en-IN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IN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Patron of our Archdiocese</a:t>
            </a:r>
            <a:endParaRPr kumimoji="0" lang="en-US" sz="44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80266" y="5292436"/>
            <a:ext cx="8635134" cy="1384995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algn="ctr"/>
            <a:r>
              <a:rPr lang="en-IN" sz="2800" b="1" dirty="0" smtClean="0"/>
              <a:t>Inspired by the two Saints....</a:t>
            </a:r>
          </a:p>
          <a:p>
            <a:pPr algn="ctr"/>
            <a:r>
              <a:rPr lang="en-IN" sz="2800" b="1" dirty="0" smtClean="0"/>
              <a:t>let us strive to be courageous instruments of God's </a:t>
            </a:r>
          </a:p>
          <a:p>
            <a:pPr algn="ctr"/>
            <a:r>
              <a:rPr lang="en-IN" sz="2800" b="1" dirty="0" smtClean="0"/>
              <a:t>caring love in our times</a:t>
            </a:r>
            <a:endParaRPr lang="en-US" sz="2800" b="1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8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8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8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8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8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8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8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Oval 2">
            <a:extLst>
              <a:ext uri="{FF2B5EF4-FFF2-40B4-BE49-F238E27FC236}">
                <a16:creationId xmlns:a16="http://schemas.microsoft.com/office/drawing/2014/main" id="{851C4B05-3D2B-42B1-A1A2-784F105CAF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44072" y="2634986"/>
            <a:ext cx="2479521" cy="1770395"/>
          </a:xfrm>
          <a:prstGeom prst="ellipse">
            <a:avLst/>
          </a:prstGeom>
          <a:solidFill>
            <a:srgbClr val="FFC000"/>
          </a:solidFill>
          <a:ln>
            <a:headEnd/>
            <a:tailEnd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/>
          <a:lstStyle/>
          <a:p>
            <a:pPr algn="ctr">
              <a:defRPr/>
            </a:pPr>
            <a:endParaRPr lang="en-US" b="1" kern="0" dirty="0" smtClean="0">
              <a:solidFill>
                <a:srgbClr val="FF0000"/>
              </a:solidFill>
              <a:latin typeface="Times" panose="02020603050405020304" pitchFamily="18" charset="0"/>
              <a:ea typeface="Microsoft JhengHei Light" panose="020B0304030504040204" pitchFamily="34" charset="-120"/>
            </a:endParaRPr>
          </a:p>
          <a:p>
            <a:pPr algn="ctr">
              <a:defRPr/>
            </a:pPr>
            <a:r>
              <a:rPr lang="en-US" sz="2200" b="1" kern="0" dirty="0" smtClean="0">
                <a:solidFill>
                  <a:srgbClr val="0070C0"/>
                </a:solidFill>
                <a:latin typeface="Times" panose="02020603050405020304" pitchFamily="18" charset="0"/>
                <a:ea typeface="Microsoft JhengHei Light" panose="020B0304030504040204" pitchFamily="34" charset="-120"/>
              </a:rPr>
              <a:t>A C T I O N</a:t>
            </a:r>
          </a:p>
          <a:p>
            <a:pPr algn="ctr">
              <a:defRPr/>
            </a:pPr>
            <a:endParaRPr lang="en-US" sz="2200" b="1" kern="0" dirty="0">
              <a:solidFill>
                <a:srgbClr val="0070C0"/>
              </a:solidFill>
              <a:latin typeface="Times" panose="02020603050405020304" pitchFamily="18" charset="0"/>
              <a:ea typeface="Microsoft JhengHei Light" panose="020B0304030504040204" pitchFamily="34" charset="-120"/>
            </a:endParaRPr>
          </a:p>
          <a:p>
            <a:pPr algn="ctr">
              <a:defRPr/>
            </a:pPr>
            <a:r>
              <a:rPr lang="en-US" sz="2200" b="1" kern="0" dirty="0" smtClean="0">
                <a:solidFill>
                  <a:srgbClr val="0070C0"/>
                </a:solidFill>
                <a:latin typeface="Times" panose="02020603050405020304" pitchFamily="18" charset="0"/>
                <a:ea typeface="Microsoft JhengHei Light" panose="020B0304030504040204" pitchFamily="34" charset="-120"/>
              </a:rPr>
              <a:t> P L A N </a:t>
            </a:r>
            <a:endParaRPr lang="en-US" sz="2200" b="1" kern="0" dirty="0">
              <a:solidFill>
                <a:srgbClr val="0070C0"/>
              </a:solidFill>
              <a:latin typeface="Times" panose="02020603050405020304" pitchFamily="18" charset="0"/>
              <a:ea typeface="Microsoft JhengHei Light" panose="020B0304030504040204" pitchFamily="34" charset="-12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C9F342B9-7BA9-4F57-8962-1C1EE3B0178E}"/>
              </a:ext>
            </a:extLst>
          </p:cNvPr>
          <p:cNvSpPr/>
          <p:nvPr/>
        </p:nvSpPr>
        <p:spPr bwMode="auto">
          <a:xfrm>
            <a:off x="6324600" y="4035985"/>
            <a:ext cx="2667000" cy="545883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>
              <a:defRPr/>
            </a:pPr>
            <a:r>
              <a:rPr lang="en-IN" b="1" dirty="0" smtClean="0"/>
              <a:t>2.  SOMUDAYANT</a:t>
            </a:r>
            <a:endParaRPr lang="en-US" b="1" dirty="0">
              <a:solidFill>
                <a:srgbClr val="FFFF00"/>
              </a:solidFill>
              <a:latin typeface="Garamond" pitchFamily="18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F3E1B9A5-5E9B-4912-BB1A-D1EB635448BB}"/>
              </a:ext>
            </a:extLst>
          </p:cNvPr>
          <p:cNvSpPr/>
          <p:nvPr/>
        </p:nvSpPr>
        <p:spPr bwMode="auto">
          <a:xfrm>
            <a:off x="3559606" y="6242078"/>
            <a:ext cx="2248454" cy="531406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pPr algn="ctr">
              <a:defRPr/>
            </a:pPr>
            <a:r>
              <a:rPr lang="en-IN" b="1" dirty="0" smtClean="0"/>
              <a:t>3. FIRGOJENT</a:t>
            </a:r>
            <a:endParaRPr lang="en-US" b="1" dirty="0">
              <a:solidFill>
                <a:srgbClr val="FFFF00"/>
              </a:solidFill>
              <a:latin typeface="Garamond" pitchFamily="18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F3087A05-99D8-4D7A-AEBC-CA469E76116B}"/>
              </a:ext>
            </a:extLst>
          </p:cNvPr>
          <p:cNvSpPr/>
          <p:nvPr/>
        </p:nvSpPr>
        <p:spPr bwMode="auto">
          <a:xfrm>
            <a:off x="199988" y="4196087"/>
            <a:ext cx="2362200" cy="496823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/>
          <a:p>
            <a:pPr algn="ctr">
              <a:defRPr/>
            </a:pPr>
            <a:r>
              <a:rPr lang="en-IN" b="1" dirty="0" smtClean="0"/>
              <a:t>4. SOMAZANT</a:t>
            </a:r>
            <a:endParaRPr lang="en-US" b="1" dirty="0">
              <a:solidFill>
                <a:srgbClr val="FFFF00"/>
              </a:solidFill>
              <a:latin typeface="Garamond" pitchFamily="18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9E021F64-9A24-4F17-95F3-E2C146461199}"/>
              </a:ext>
            </a:extLst>
          </p:cNvPr>
          <p:cNvSpPr/>
          <p:nvPr/>
        </p:nvSpPr>
        <p:spPr bwMode="auto">
          <a:xfrm>
            <a:off x="3238817" y="1930170"/>
            <a:ext cx="2712509" cy="549723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algn="ctr">
              <a:defRPr/>
            </a:pPr>
            <a:r>
              <a:rPr lang="en-IN" b="1" dirty="0"/>
              <a:t>1. </a:t>
            </a:r>
            <a:r>
              <a:rPr lang="en-IN" b="1" dirty="0" smtClean="0"/>
              <a:t>KUTTUMBANT</a:t>
            </a:r>
            <a:endParaRPr lang="en-US" sz="1600" b="1" dirty="0">
              <a:solidFill>
                <a:srgbClr val="FFFF00"/>
              </a:solidFill>
              <a:latin typeface="Garamond" pitchFamily="18" charset="0"/>
            </a:endParaRPr>
          </a:p>
        </p:txBody>
      </p:sp>
      <p:sp>
        <p:nvSpPr>
          <p:cNvPr id="16" name="Down Arrow 15"/>
          <p:cNvSpPr>
            <a:spLocks noChangeArrowheads="1"/>
          </p:cNvSpPr>
          <p:nvPr/>
        </p:nvSpPr>
        <p:spPr bwMode="auto">
          <a:xfrm rot="18795710">
            <a:off x="6401582" y="1381097"/>
            <a:ext cx="485775" cy="727075"/>
          </a:xfrm>
          <a:prstGeom prst="downArrow">
            <a:avLst>
              <a:gd name="adj1" fmla="val 50000"/>
              <a:gd name="adj2" fmla="val 49836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latin typeface="Garamond" panose="02020404030301010803" pitchFamily="18" charset="0"/>
            </a:endParaRPr>
          </a:p>
        </p:txBody>
      </p:sp>
      <p:sp>
        <p:nvSpPr>
          <p:cNvPr id="18" name="Down Arrow 17"/>
          <p:cNvSpPr>
            <a:spLocks noChangeArrowheads="1"/>
          </p:cNvSpPr>
          <p:nvPr/>
        </p:nvSpPr>
        <p:spPr bwMode="auto">
          <a:xfrm rot="7347746">
            <a:off x="1972139" y="5259106"/>
            <a:ext cx="484187" cy="727075"/>
          </a:xfrm>
          <a:prstGeom prst="downArrow">
            <a:avLst>
              <a:gd name="adj1" fmla="val 50000"/>
              <a:gd name="adj2" fmla="val 49999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latin typeface="Garamond" panose="02020404030301010803" pitchFamily="18" charset="0"/>
            </a:endParaRPr>
          </a:p>
        </p:txBody>
      </p:sp>
      <p:sp>
        <p:nvSpPr>
          <p:cNvPr id="19" name="Down Arrow 18"/>
          <p:cNvSpPr>
            <a:spLocks noChangeArrowheads="1"/>
          </p:cNvSpPr>
          <p:nvPr/>
        </p:nvSpPr>
        <p:spPr bwMode="auto">
          <a:xfrm rot="3350667">
            <a:off x="7070813" y="5263809"/>
            <a:ext cx="484188" cy="728662"/>
          </a:xfrm>
          <a:prstGeom prst="downArrow">
            <a:avLst>
              <a:gd name="adj1" fmla="val 50000"/>
              <a:gd name="adj2" fmla="val 50108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latin typeface="Garamond" panose="02020404030301010803" pitchFamily="18" charset="0"/>
            </a:endParaRPr>
          </a:p>
        </p:txBody>
      </p:sp>
      <p:sp>
        <p:nvSpPr>
          <p:cNvPr id="20" name="Down Arrow 19"/>
          <p:cNvSpPr>
            <a:spLocks noChangeArrowheads="1"/>
          </p:cNvSpPr>
          <p:nvPr/>
        </p:nvSpPr>
        <p:spPr bwMode="auto">
          <a:xfrm rot="13947533">
            <a:off x="2407908" y="1480173"/>
            <a:ext cx="484188" cy="727075"/>
          </a:xfrm>
          <a:prstGeom prst="downArrow">
            <a:avLst>
              <a:gd name="adj1" fmla="val 50000"/>
              <a:gd name="adj2" fmla="val 49999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latin typeface="Garamond" panose="02020404030301010803" pitchFamily="18" charset="0"/>
            </a:endParaRPr>
          </a:p>
        </p:txBody>
      </p:sp>
      <p:pic>
        <p:nvPicPr>
          <p:cNvPr id="1030" name="Picture 6" descr="Image result for society clipar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57186"/>
            <a:ext cx="2762176" cy="185465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59309" y="23812"/>
            <a:ext cx="2239480" cy="190635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/>
          <a:srcRect t="19661"/>
          <a:stretch/>
        </p:blipFill>
        <p:spPr>
          <a:xfrm>
            <a:off x="6135764" y="2128615"/>
            <a:ext cx="3008236" cy="181187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/>
          <a:srcRect l="5744" t="23396" r="7069" b="2205"/>
          <a:stretch/>
        </p:blipFill>
        <p:spPr>
          <a:xfrm>
            <a:off x="3008604" y="4560474"/>
            <a:ext cx="3442519" cy="170381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39398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9" grpId="0" animBg="1"/>
      <p:bldP spid="4" grpId="0" animBg="1"/>
      <p:bldP spid="5" grpId="0" animBg="1"/>
      <p:bldP spid="8" grpId="0" animBg="1"/>
      <p:bldP spid="9" grpId="0" animBg="1"/>
      <p:bldP spid="16" grpId="0" animBg="1"/>
      <p:bldP spid="18" grpId="0" animBg="1"/>
      <p:bldP spid="19" grpId="0" animBg="1"/>
      <p:bldP spid="20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0" y="76200"/>
            <a:ext cx="2895600" cy="9144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66255" y="1921971"/>
            <a:ext cx="4114800" cy="181588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800" b="1" dirty="0" err="1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Cheddo-cheddum</a:t>
            </a:r>
            <a:r>
              <a:rPr lang="en-US" sz="2800" b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endParaRPr lang="en-US" sz="2800" b="1" dirty="0" smtClean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800" b="1" i="1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differently </a:t>
            </a:r>
            <a:r>
              <a:rPr lang="en-US" sz="2800" b="1" i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abled, </a:t>
            </a:r>
            <a:endParaRPr lang="en-US" sz="2800" b="1" i="1" dirty="0" smtClean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800" b="1" dirty="0" err="1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pidda</a:t>
            </a:r>
            <a:r>
              <a:rPr lang="en-US" sz="2800" b="1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sonstoleank</a:t>
            </a:r>
            <a:r>
              <a:rPr lang="en-US" sz="2800" b="1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800" b="1" dirty="0" err="1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zantteam</a:t>
            </a:r>
            <a:r>
              <a:rPr lang="en-US" sz="2800" b="1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sovem</a:t>
            </a:r>
            <a:r>
              <a:rPr lang="en-US" sz="2800" b="1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en-US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4281055" y="2438618"/>
            <a:ext cx="471011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800" b="1" i="1" dirty="0" smtClean="0"/>
              <a:t>Migrants</a:t>
            </a:r>
            <a:r>
              <a:rPr lang="en-US" sz="2800" b="1" i="1" dirty="0"/>
              <a:t>,</a:t>
            </a:r>
            <a:r>
              <a:rPr lang="en-US" sz="2800" b="1" dirty="0"/>
              <a:t> </a:t>
            </a:r>
            <a:r>
              <a:rPr lang="en-US" sz="2800" b="1" dirty="0" err="1" smtClean="0"/>
              <a:t>dublle</a:t>
            </a:r>
            <a:r>
              <a:rPr lang="en-US" sz="2800" b="1" dirty="0" smtClean="0"/>
              <a:t>, </a:t>
            </a:r>
            <a:r>
              <a:rPr lang="en-US" sz="2800" b="1" dirty="0" err="1" smtClean="0"/>
              <a:t>onollkhi</a:t>
            </a:r>
            <a:r>
              <a:rPr lang="en-US" sz="2800" b="1" dirty="0" smtClean="0"/>
              <a:t>,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800" b="1" dirty="0" err="1" smtClean="0"/>
              <a:t>gorjek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sampoddlolea</a:t>
            </a:r>
            <a:r>
              <a:rPr lang="en-US" sz="2800" b="1" dirty="0" smtClean="0"/>
              <a:t>  </a:t>
            </a:r>
            <a:r>
              <a:rPr lang="en-US" sz="2800" b="1" dirty="0" err="1"/>
              <a:t>sovem</a:t>
            </a:r>
            <a:r>
              <a:rPr lang="en-US" sz="2800" b="1" dirty="0"/>
              <a:t> </a:t>
            </a:r>
            <a:r>
              <a:rPr lang="en-US" sz="2800" b="1" dirty="0" err="1"/>
              <a:t>usko</a:t>
            </a:r>
            <a:r>
              <a:rPr lang="en-US" sz="2800" b="1" dirty="0"/>
              <a:t> </a:t>
            </a:r>
            <a:r>
              <a:rPr lang="en-US" sz="2800" b="1" dirty="0" err="1" smtClean="0"/>
              <a:t>dakhoum-ia</a:t>
            </a:r>
            <a:r>
              <a:rPr lang="en-US" sz="2800" b="1" dirty="0" smtClean="0"/>
              <a:t>... </a:t>
            </a:r>
            <a:endParaRPr lang="en-US" sz="2800" b="1" dirty="0"/>
          </a:p>
        </p:txBody>
      </p:sp>
      <p:pic>
        <p:nvPicPr>
          <p:cNvPr id="2050" name="Picture 2" descr="Image result for helping differently able people in Goa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632"/>
          <a:stretch/>
        </p:blipFill>
        <p:spPr bwMode="auto">
          <a:xfrm>
            <a:off x="372123" y="3708761"/>
            <a:ext cx="3165766" cy="3010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/>
          <a:srcRect l="17483" t="37719" r="15528" b="6243"/>
          <a:stretch/>
        </p:blipFill>
        <p:spPr>
          <a:xfrm>
            <a:off x="4495800" y="4191000"/>
            <a:ext cx="4239058" cy="236409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66255" y="1040787"/>
            <a:ext cx="3320268" cy="830997"/>
          </a:xfrm>
          <a:prstGeom prst="rect">
            <a:avLst/>
          </a:prstGeom>
          <a:solidFill>
            <a:schemeClr val="accent2"/>
          </a:solidFill>
        </p:spPr>
        <p:txBody>
          <a:bodyPr wrap="none">
            <a:spAutoFit/>
          </a:bodyPr>
          <a:lstStyle/>
          <a:p>
            <a:r>
              <a:rPr lang="en-US" sz="2400" b="1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Mon’xachem</a:t>
            </a:r>
            <a:r>
              <a:rPr lang="en-US" sz="2400" b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vorteponn</a:t>
            </a:r>
            <a:r>
              <a:rPr lang="en-US" sz="2400" b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 b="1" dirty="0" smtClean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 err="1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samballum-ia</a:t>
            </a:r>
            <a:r>
              <a:rPr lang="en-US" sz="2400" b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24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" name="Rectangle 2"/>
          <p:cNvSpPr/>
          <p:nvPr/>
        </p:nvSpPr>
        <p:spPr>
          <a:xfrm>
            <a:off x="4786313" y="1093358"/>
            <a:ext cx="4191000" cy="1200329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/>
              <a:t>Sogllea</a:t>
            </a:r>
            <a:r>
              <a:rPr lang="en-US" sz="2400" b="1" dirty="0"/>
              <a:t> </a:t>
            </a:r>
            <a:r>
              <a:rPr lang="en-US" sz="2400" b="1" dirty="0" err="1"/>
              <a:t>lokam</a:t>
            </a:r>
            <a:r>
              <a:rPr lang="en-US" sz="2400" b="1" dirty="0"/>
              <a:t> </a:t>
            </a:r>
            <a:r>
              <a:rPr lang="en-US" sz="2400" b="1" dirty="0" err="1"/>
              <a:t>sovem</a:t>
            </a:r>
            <a:r>
              <a:rPr lang="en-US" sz="2400" b="1" dirty="0"/>
              <a:t> </a:t>
            </a:r>
            <a:r>
              <a:rPr lang="en-US" sz="2400" b="1" dirty="0" err="1"/>
              <a:t>ontor</a:t>
            </a:r>
            <a:r>
              <a:rPr lang="en-US" sz="2400" b="1" dirty="0"/>
              <a:t> </a:t>
            </a:r>
            <a:r>
              <a:rPr lang="en-US" sz="2400" b="1" dirty="0" err="1"/>
              <a:t>korinastanam</a:t>
            </a:r>
            <a:r>
              <a:rPr lang="en-US" sz="2400" b="1" dirty="0"/>
              <a:t> </a:t>
            </a:r>
            <a:r>
              <a:rPr lang="en-US" sz="2400" b="1" dirty="0" err="1"/>
              <a:t>tanchem</a:t>
            </a:r>
            <a:r>
              <a:rPr lang="en-US" sz="2400" b="1" dirty="0"/>
              <a:t> </a:t>
            </a:r>
            <a:r>
              <a:rPr lang="en-US" sz="2400" b="1" dirty="0" err="1"/>
              <a:t>khaxelponn</a:t>
            </a:r>
            <a:r>
              <a:rPr lang="en-US" sz="2400" b="1" dirty="0"/>
              <a:t> </a:t>
            </a:r>
            <a:r>
              <a:rPr lang="en-US" sz="2400" b="1" dirty="0" err="1"/>
              <a:t>rakhum-ia</a:t>
            </a:r>
            <a:r>
              <a:rPr lang="en-US" sz="2400" b="1" dirty="0"/>
              <a:t>:</a:t>
            </a:r>
            <a:r>
              <a:rPr lang="en-US" sz="2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05868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2" grpId="0" animBg="1"/>
      <p:bldP spid="3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31619" y="1966450"/>
            <a:ext cx="405938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b="1" dirty="0" err="1" smtClean="0"/>
              <a:t>Eksureank</a:t>
            </a:r>
            <a:r>
              <a:rPr lang="en-US" sz="2400" b="1" dirty="0" smtClean="0"/>
              <a:t> </a:t>
            </a:r>
            <a:r>
              <a:rPr lang="en-US" sz="2400" b="1" dirty="0" err="1"/>
              <a:t>amcho</a:t>
            </a:r>
            <a:r>
              <a:rPr lang="en-US" sz="2400" b="1" dirty="0"/>
              <a:t> </a:t>
            </a:r>
            <a:r>
              <a:rPr lang="en-US" sz="2400" b="1" dirty="0" err="1"/>
              <a:t>vell</a:t>
            </a:r>
            <a:r>
              <a:rPr lang="en-US" sz="2400" b="1" dirty="0"/>
              <a:t> </a:t>
            </a:r>
            <a:r>
              <a:rPr lang="en-US" sz="2400" b="1" dirty="0" smtClean="0"/>
              <a:t>    </a:t>
            </a:r>
            <a:r>
              <a:rPr lang="en-US" sz="2400" b="1" dirty="0" err="1" smtClean="0"/>
              <a:t>dium-ia</a:t>
            </a:r>
            <a:r>
              <a:rPr lang="en-US" sz="2400" b="1" dirty="0"/>
              <a:t>,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b="1" dirty="0" err="1" smtClean="0"/>
              <a:t>antrunar</a:t>
            </a:r>
            <a:r>
              <a:rPr lang="en-US" sz="2400" b="1" dirty="0" smtClean="0"/>
              <a:t> </a:t>
            </a:r>
            <a:r>
              <a:rPr lang="en-US" sz="2400" b="1" dirty="0" err="1"/>
              <a:t>asloleanchi</a:t>
            </a:r>
            <a:r>
              <a:rPr lang="en-US" sz="2400" b="1" dirty="0"/>
              <a:t> </a:t>
            </a:r>
            <a:r>
              <a:rPr lang="en-US" sz="2400" b="1" dirty="0" smtClean="0"/>
              <a:t>   </a:t>
            </a:r>
            <a:r>
              <a:rPr lang="en-US" sz="2400" b="1" dirty="0" err="1" smtClean="0"/>
              <a:t>mogan</a:t>
            </a:r>
            <a:r>
              <a:rPr lang="en-US" sz="2400" b="1" dirty="0" smtClean="0"/>
              <a:t> </a:t>
            </a:r>
            <a:r>
              <a:rPr lang="en-US" sz="2400" b="1" dirty="0" err="1"/>
              <a:t>seva</a:t>
            </a:r>
            <a:r>
              <a:rPr lang="en-US" sz="2400" b="1" dirty="0"/>
              <a:t> </a:t>
            </a:r>
            <a:r>
              <a:rPr lang="en-US" sz="2400" b="1" dirty="0" err="1"/>
              <a:t>korum-ia</a:t>
            </a:r>
            <a:r>
              <a:rPr lang="en-US" sz="2400" b="1" dirty="0"/>
              <a:t>, 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tanchi</a:t>
            </a:r>
            <a:r>
              <a:rPr lang="en-US" sz="2400" b="1" dirty="0" smtClean="0"/>
              <a:t> </a:t>
            </a:r>
            <a:r>
              <a:rPr lang="en-US" sz="2400" b="1" dirty="0" err="1"/>
              <a:t>niga</a:t>
            </a:r>
            <a:r>
              <a:rPr lang="en-US" sz="2400" b="1" dirty="0"/>
              <a:t> </a:t>
            </a:r>
            <a:r>
              <a:rPr lang="en-US" sz="2400" b="1" dirty="0" err="1" smtClean="0"/>
              <a:t>gheum-ia</a:t>
            </a:r>
            <a:r>
              <a:rPr lang="en-US" sz="2400" b="1" dirty="0" smtClean="0"/>
              <a:t>…</a:t>
            </a:r>
            <a:endParaRPr lang="en-US" sz="2400" b="1" dirty="0"/>
          </a:p>
        </p:txBody>
      </p:sp>
      <p:sp>
        <p:nvSpPr>
          <p:cNvPr id="7" name="Rectangle 6"/>
          <p:cNvSpPr/>
          <p:nvPr/>
        </p:nvSpPr>
        <p:spPr>
          <a:xfrm>
            <a:off x="4842163" y="1481619"/>
            <a:ext cx="4252913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b="1" dirty="0" err="1" smtClean="0"/>
              <a:t>Amche</a:t>
            </a:r>
            <a:r>
              <a:rPr lang="en-US" sz="2400" b="1" dirty="0" smtClean="0"/>
              <a:t> </a:t>
            </a:r>
            <a:r>
              <a:rPr lang="en-US" sz="2400" b="1" dirty="0" err="1"/>
              <a:t>girestkayecho</a:t>
            </a:r>
            <a:r>
              <a:rPr lang="en-US" sz="2400" b="1" dirty="0"/>
              <a:t> </a:t>
            </a:r>
            <a:r>
              <a:rPr lang="en-US" sz="2400" b="1" dirty="0" smtClean="0"/>
              <a:t>      </a:t>
            </a:r>
            <a:r>
              <a:rPr lang="en-US" sz="2400" b="1" dirty="0" err="1" smtClean="0"/>
              <a:t>kaim</a:t>
            </a:r>
            <a:r>
              <a:rPr lang="en-US" sz="2400" b="1" dirty="0" smtClean="0"/>
              <a:t> </a:t>
            </a:r>
            <a:r>
              <a:rPr lang="en-US" sz="2400" b="1" dirty="0" err="1"/>
              <a:t>faido</a:t>
            </a:r>
            <a:r>
              <a:rPr lang="en-US" sz="2400" b="1" dirty="0"/>
              <a:t> </a:t>
            </a:r>
            <a:r>
              <a:rPr lang="en-US" sz="2400" b="1" dirty="0" err="1"/>
              <a:t>gorjevontank</a:t>
            </a:r>
            <a:r>
              <a:rPr lang="en-US" sz="2400" b="1" dirty="0"/>
              <a:t> </a:t>
            </a:r>
            <a:r>
              <a:rPr lang="en-US" sz="2400" b="1" dirty="0" err="1"/>
              <a:t>vanttum-ia</a:t>
            </a:r>
            <a:r>
              <a:rPr lang="en-US" sz="2400" b="1" dirty="0"/>
              <a:t>, </a:t>
            </a:r>
            <a:endParaRPr lang="en-US" sz="2400" b="1" dirty="0" smtClean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b="1" dirty="0" err="1"/>
              <a:t>G</a:t>
            </a:r>
            <a:r>
              <a:rPr lang="en-US" sz="2400" b="1" dirty="0" err="1" smtClean="0"/>
              <a:t>orib</a:t>
            </a:r>
            <a:r>
              <a:rPr lang="en-US" sz="2400" b="1" dirty="0" smtClean="0"/>
              <a:t> </a:t>
            </a:r>
            <a:r>
              <a:rPr lang="en-US" sz="2400" b="1" dirty="0" err="1"/>
              <a:t>bhurgeancheo</a:t>
            </a:r>
            <a:r>
              <a:rPr lang="en-US" sz="2400" b="1" dirty="0"/>
              <a:t> </a:t>
            </a:r>
            <a:r>
              <a:rPr lang="en-US" sz="2400" b="1" i="1" dirty="0"/>
              <a:t>school fees</a:t>
            </a:r>
            <a:r>
              <a:rPr lang="en-US" sz="2400" b="1" dirty="0"/>
              <a:t> </a:t>
            </a:r>
            <a:r>
              <a:rPr lang="en-US" sz="2400" b="1" dirty="0" err="1"/>
              <a:t>farik</a:t>
            </a:r>
            <a:r>
              <a:rPr lang="en-US" sz="2400" b="1" dirty="0"/>
              <a:t> </a:t>
            </a:r>
            <a:r>
              <a:rPr lang="en-US" sz="2400" b="1" dirty="0" err="1"/>
              <a:t>korum-ia</a:t>
            </a:r>
            <a:r>
              <a:rPr lang="en-US" sz="2400" b="1" dirty="0"/>
              <a:t>, </a:t>
            </a:r>
            <a:endParaRPr lang="en-US" sz="2400" b="1" dirty="0" smtClean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b="1" dirty="0" err="1"/>
              <a:t>G</a:t>
            </a:r>
            <a:r>
              <a:rPr lang="en-US" sz="2400" b="1" dirty="0" err="1" smtClean="0"/>
              <a:t>oribank</a:t>
            </a:r>
            <a:r>
              <a:rPr lang="en-US" sz="2400" b="1" dirty="0" smtClean="0"/>
              <a:t> </a:t>
            </a:r>
            <a:r>
              <a:rPr lang="en-US" sz="2400" b="1" dirty="0" err="1"/>
              <a:t>ghor</a:t>
            </a:r>
            <a:r>
              <a:rPr lang="en-US" sz="2400" b="1" dirty="0"/>
              <a:t> </a:t>
            </a:r>
            <a:r>
              <a:rPr lang="en-US" sz="2400" b="1" dirty="0" err="1"/>
              <a:t>bandunk</a:t>
            </a:r>
            <a:r>
              <a:rPr lang="en-US" sz="2400" b="1" dirty="0"/>
              <a:t> </a:t>
            </a:r>
            <a:r>
              <a:rPr lang="en-US" sz="2400" b="1" dirty="0" smtClean="0"/>
              <a:t>  </a:t>
            </a:r>
            <a:r>
              <a:rPr lang="en-US" sz="2400" b="1" dirty="0" err="1" smtClean="0"/>
              <a:t>adar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korum-ia</a:t>
            </a:r>
            <a:r>
              <a:rPr lang="en-US" sz="2400" b="1" dirty="0" smtClean="0"/>
              <a:t>... </a:t>
            </a:r>
            <a:endParaRPr lang="en-US" sz="24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0" y="169508"/>
            <a:ext cx="2670279" cy="76561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16769"/>
          <a:stretch/>
        </p:blipFill>
        <p:spPr>
          <a:xfrm>
            <a:off x="5029200" y="4228718"/>
            <a:ext cx="3367086" cy="248952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9049" y="3926224"/>
            <a:ext cx="2266397" cy="270536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31618" y="1031485"/>
            <a:ext cx="4170218" cy="83099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/>
              <a:t>Amchea</a:t>
            </a:r>
            <a:r>
              <a:rPr lang="en-US" sz="2400" b="1" dirty="0"/>
              <a:t> </a:t>
            </a:r>
            <a:r>
              <a:rPr lang="en-US" sz="2400" b="1" dirty="0" err="1"/>
              <a:t>danam</a:t>
            </a:r>
            <a:r>
              <a:rPr lang="en-US" sz="2400" b="1" dirty="0"/>
              <a:t> </a:t>
            </a:r>
            <a:r>
              <a:rPr lang="en-US" sz="2400" b="1" dirty="0" err="1"/>
              <a:t>ani</a:t>
            </a:r>
            <a:r>
              <a:rPr lang="en-US" sz="2400" b="1" dirty="0"/>
              <a:t> </a:t>
            </a:r>
            <a:r>
              <a:rPr lang="en-US" sz="2400" b="1" dirty="0" err="1"/>
              <a:t>gunnam</a:t>
            </a:r>
            <a:r>
              <a:rPr lang="en-US" sz="2400" b="1" dirty="0"/>
              <a:t> </a:t>
            </a:r>
            <a:r>
              <a:rPr lang="en-US" sz="2400" b="1" dirty="0" err="1"/>
              <a:t>vorvim</a:t>
            </a:r>
            <a:r>
              <a:rPr lang="en-US" sz="2400" b="1" dirty="0"/>
              <a:t> </a:t>
            </a:r>
            <a:r>
              <a:rPr lang="en-US" sz="2400" b="1" dirty="0" err="1"/>
              <a:t>udarponn</a:t>
            </a:r>
            <a:r>
              <a:rPr lang="en-US" sz="2400" b="1" dirty="0"/>
              <a:t> </a:t>
            </a:r>
            <a:r>
              <a:rPr lang="en-US" sz="2400" b="1" dirty="0" err="1"/>
              <a:t>dakhoum-ia</a:t>
            </a:r>
            <a:r>
              <a:rPr lang="en-US" sz="2400" b="1" dirty="0"/>
              <a:t>:</a:t>
            </a:r>
            <a:r>
              <a:rPr lang="en-US" sz="2400" dirty="0"/>
              <a:t> </a:t>
            </a:r>
          </a:p>
        </p:txBody>
      </p:sp>
      <p:sp>
        <p:nvSpPr>
          <p:cNvPr id="4" name="Rectangle 3"/>
          <p:cNvSpPr/>
          <p:nvPr/>
        </p:nvSpPr>
        <p:spPr>
          <a:xfrm>
            <a:off x="6019800" y="458069"/>
            <a:ext cx="2959465" cy="95410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pPr algn="ctr"/>
            <a:r>
              <a:rPr lang="en-US" sz="2800" b="1" dirty="0" err="1"/>
              <a:t>Ghayall</a:t>
            </a:r>
            <a:r>
              <a:rPr lang="en-US" sz="2800" b="1" dirty="0"/>
              <a:t> </a:t>
            </a:r>
            <a:r>
              <a:rPr lang="en-US" sz="2800" b="1" dirty="0" err="1"/>
              <a:t>zal’leank</a:t>
            </a:r>
            <a:r>
              <a:rPr lang="en-US" sz="2800" b="1" dirty="0"/>
              <a:t> </a:t>
            </a:r>
            <a:endParaRPr lang="en-US" sz="2800" b="1" dirty="0" smtClean="0"/>
          </a:p>
          <a:p>
            <a:pPr algn="ctr"/>
            <a:r>
              <a:rPr lang="en-US" sz="2800" b="1" dirty="0" err="1" smtClean="0"/>
              <a:t>pekovnni</a:t>
            </a:r>
            <a:r>
              <a:rPr lang="en-US" sz="2800" b="1" dirty="0" smtClean="0"/>
              <a:t> </a:t>
            </a:r>
            <a:r>
              <a:rPr lang="en-US" sz="2800" b="1" dirty="0" err="1"/>
              <a:t>dium-ia</a:t>
            </a:r>
            <a:r>
              <a:rPr lang="en-US" sz="2800" b="1" dirty="0"/>
              <a:t>:</a:t>
            </a:r>
            <a:r>
              <a:rPr lang="en-US" sz="28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717996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3" grpId="0" animBg="1"/>
      <p:bldP spid="4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17763" y="1551731"/>
            <a:ext cx="3463637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800" b="1" dirty="0" err="1" smtClean="0"/>
              <a:t>Bhett</a:t>
            </a:r>
            <a:r>
              <a:rPr lang="en-US" sz="2800" b="1" dirty="0" smtClean="0"/>
              <a:t> </a:t>
            </a:r>
            <a:r>
              <a:rPr lang="en-US" sz="2800" b="1" dirty="0" err="1"/>
              <a:t>diun</a:t>
            </a:r>
            <a:r>
              <a:rPr lang="en-US" sz="2800" b="1" dirty="0"/>
              <a:t>, 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800" b="1" dirty="0" err="1" smtClean="0"/>
              <a:t>magnnem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korun</a:t>
            </a:r>
            <a:r>
              <a:rPr lang="en-US" sz="2800" b="1" dirty="0" smtClean="0"/>
              <a:t>,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800" b="1" dirty="0" err="1" smtClean="0"/>
              <a:t>khannacheo</a:t>
            </a:r>
            <a:r>
              <a:rPr lang="en-US" sz="2800" b="1" dirty="0" smtClean="0"/>
              <a:t> </a:t>
            </a:r>
            <a:r>
              <a:rPr lang="en-US" sz="2800" b="1" dirty="0" err="1"/>
              <a:t>vostu</a:t>
            </a:r>
            <a:r>
              <a:rPr lang="en-US" sz="2800" b="1" dirty="0"/>
              <a:t> </a:t>
            </a:r>
            <a:r>
              <a:rPr lang="en-US" sz="2800" b="1" dirty="0" err="1"/>
              <a:t>vanttun</a:t>
            </a:r>
            <a:r>
              <a:rPr lang="en-US" sz="2800" b="1" dirty="0"/>
              <a:t>, </a:t>
            </a:r>
            <a:endParaRPr lang="en-US" sz="2800" b="1" dirty="0" smtClean="0"/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800" b="1" dirty="0" err="1" smtClean="0"/>
              <a:t>okdam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diun</a:t>
            </a:r>
            <a:r>
              <a:rPr lang="en-US" sz="2800" b="1" dirty="0" smtClean="0"/>
              <a:t>...  </a:t>
            </a:r>
            <a:endParaRPr lang="en-US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4752109" y="1452656"/>
            <a:ext cx="4252913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b="1" dirty="0" err="1" smtClean="0"/>
              <a:t>Xetam-bhattank</a:t>
            </a:r>
            <a:r>
              <a:rPr lang="en-US" sz="2400" b="1" dirty="0" smtClean="0"/>
              <a:t> </a:t>
            </a:r>
            <a:r>
              <a:rPr lang="en-US" sz="2400" b="1" dirty="0" err="1"/>
              <a:t>lagon</a:t>
            </a:r>
            <a:r>
              <a:rPr lang="en-US" sz="2400" b="1" dirty="0"/>
              <a:t> </a:t>
            </a:r>
            <a:r>
              <a:rPr lang="en-US" sz="2400" b="1" dirty="0" err="1"/>
              <a:t>dusmankai</a:t>
            </a:r>
            <a:r>
              <a:rPr lang="en-US" sz="2400" b="1" dirty="0"/>
              <a:t> </a:t>
            </a:r>
            <a:r>
              <a:rPr lang="en-US" sz="2400" b="1" dirty="0" err="1" smtClean="0"/>
              <a:t>sompoum-ia</a:t>
            </a:r>
            <a:r>
              <a:rPr lang="en-US" sz="2400" b="1" dirty="0" smtClean="0"/>
              <a:t>,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b="1" dirty="0" err="1" smtClean="0"/>
              <a:t>tunttlole</a:t>
            </a:r>
            <a:r>
              <a:rPr lang="en-US" sz="2400" b="1" dirty="0" smtClean="0"/>
              <a:t> </a:t>
            </a:r>
            <a:r>
              <a:rPr lang="en-US" sz="2400" b="1" dirty="0" err="1"/>
              <a:t>sombondh</a:t>
            </a:r>
            <a:r>
              <a:rPr lang="en-US" sz="2400" b="1" dirty="0"/>
              <a:t> </a:t>
            </a:r>
            <a:r>
              <a:rPr lang="en-US" sz="2400" b="1" dirty="0" err="1"/>
              <a:t>ghott</a:t>
            </a:r>
            <a:r>
              <a:rPr lang="en-US" sz="2400" b="1" dirty="0"/>
              <a:t> </a:t>
            </a:r>
            <a:r>
              <a:rPr lang="en-US" sz="2400" b="1" dirty="0" err="1"/>
              <a:t>korum-ia</a:t>
            </a:r>
            <a:r>
              <a:rPr lang="en-US" sz="2400" b="1" dirty="0"/>
              <a:t>,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b="1" dirty="0" err="1" smtClean="0"/>
              <a:t>ganvant</a:t>
            </a:r>
            <a:r>
              <a:rPr lang="en-US" sz="2400" b="1" dirty="0" smtClean="0"/>
              <a:t> </a:t>
            </a:r>
            <a:r>
              <a:rPr lang="en-US" sz="2400" b="1" dirty="0" err="1"/>
              <a:t>Saibinnichi</a:t>
            </a:r>
            <a:r>
              <a:rPr lang="en-US" sz="2400" b="1" dirty="0"/>
              <a:t> </a:t>
            </a:r>
            <a:r>
              <a:rPr lang="en-US" sz="2400" b="1" dirty="0" err="1"/>
              <a:t>bhett</a:t>
            </a:r>
            <a:r>
              <a:rPr lang="en-US" sz="2400" b="1" dirty="0"/>
              <a:t> </a:t>
            </a:r>
            <a:r>
              <a:rPr lang="en-US" sz="2400" b="1" dirty="0" err="1"/>
              <a:t>kuttumbant</a:t>
            </a:r>
            <a:r>
              <a:rPr lang="en-US" sz="2400" b="1" dirty="0"/>
              <a:t> </a:t>
            </a:r>
            <a:r>
              <a:rPr lang="en-US" sz="2400" b="1" dirty="0" err="1"/>
              <a:t>zata</a:t>
            </a:r>
            <a:r>
              <a:rPr lang="en-US" sz="2400" b="1" dirty="0"/>
              <a:t> </a:t>
            </a:r>
            <a:r>
              <a:rPr lang="en-US" sz="2400" b="1" dirty="0" err="1" smtClean="0"/>
              <a:t>tednam</a:t>
            </a:r>
            <a:r>
              <a:rPr lang="en-US" sz="2400" b="1" dirty="0" smtClean="0"/>
              <a:t> </a:t>
            </a:r>
            <a:r>
              <a:rPr lang="en-US" sz="2400" b="1" dirty="0" err="1"/>
              <a:t>ami</a:t>
            </a:r>
            <a:r>
              <a:rPr lang="en-US" sz="2400" b="1" dirty="0"/>
              <a:t> </a:t>
            </a:r>
            <a:r>
              <a:rPr lang="en-US" sz="2400" b="1" dirty="0" err="1"/>
              <a:t>vantto</a:t>
            </a:r>
            <a:r>
              <a:rPr lang="en-US" sz="2400" b="1" dirty="0"/>
              <a:t> </a:t>
            </a:r>
            <a:r>
              <a:rPr lang="en-US" sz="2400" b="1" dirty="0" err="1" smtClean="0"/>
              <a:t>gheum-ia</a:t>
            </a:r>
            <a:r>
              <a:rPr lang="en-US" sz="2400" b="1" dirty="0" smtClean="0"/>
              <a:t>... </a:t>
            </a:r>
            <a:endParaRPr lang="en-US" sz="24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9341" y="160734"/>
            <a:ext cx="2625647" cy="82986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18163" r="39389"/>
          <a:stretch/>
        </p:blipFill>
        <p:spPr>
          <a:xfrm>
            <a:off x="730652" y="3921820"/>
            <a:ext cx="2436399" cy="26765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52109" y="4221905"/>
            <a:ext cx="3535400" cy="250129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17763" y="255791"/>
            <a:ext cx="2854037" cy="120032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/>
              <a:t>Oddchoneank</a:t>
            </a:r>
            <a:r>
              <a:rPr lang="en-US" sz="2400" b="1" dirty="0"/>
              <a:t> </a:t>
            </a:r>
            <a:r>
              <a:rPr lang="en-US" sz="2400" b="1" dirty="0" err="1"/>
              <a:t>sampoddloleanche</a:t>
            </a:r>
            <a:r>
              <a:rPr lang="en-US" sz="2400" b="1" dirty="0"/>
              <a:t> </a:t>
            </a:r>
            <a:endParaRPr lang="en-US" sz="2400" b="1" dirty="0" smtClean="0"/>
          </a:p>
          <a:p>
            <a:pPr algn="ctr"/>
            <a:r>
              <a:rPr lang="en-US" sz="2400" b="1" dirty="0" err="1" smtClean="0"/>
              <a:t>churchure</a:t>
            </a:r>
            <a:r>
              <a:rPr lang="en-US" sz="2400" b="1" dirty="0" smtClean="0"/>
              <a:t> </a:t>
            </a:r>
            <a:r>
              <a:rPr lang="en-US" sz="2400" b="1" dirty="0" err="1"/>
              <a:t>korum-ia</a:t>
            </a:r>
            <a:r>
              <a:rPr lang="en-US" sz="2400" b="1" dirty="0"/>
              <a:t>:</a:t>
            </a:r>
            <a:r>
              <a:rPr lang="en-US" sz="2400" dirty="0"/>
              <a:t> </a:t>
            </a:r>
          </a:p>
        </p:txBody>
      </p:sp>
      <p:sp>
        <p:nvSpPr>
          <p:cNvPr id="4" name="Rectangle 3"/>
          <p:cNvSpPr/>
          <p:nvPr/>
        </p:nvSpPr>
        <p:spPr>
          <a:xfrm>
            <a:off x="6013438" y="160735"/>
            <a:ext cx="2667000" cy="120032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/>
              <a:t>Vegllocharachim</a:t>
            </a:r>
            <a:r>
              <a:rPr lang="en-US" sz="2400" b="1" dirty="0"/>
              <a:t> </a:t>
            </a:r>
          </a:p>
          <a:p>
            <a:pPr algn="ctr"/>
            <a:r>
              <a:rPr lang="en-US" sz="2400" b="1" dirty="0" err="1" smtClean="0"/>
              <a:t>durgam</a:t>
            </a:r>
            <a:r>
              <a:rPr lang="en-US" sz="2400" b="1" dirty="0" smtClean="0"/>
              <a:t> </a:t>
            </a:r>
          </a:p>
          <a:p>
            <a:pPr algn="ctr"/>
            <a:r>
              <a:rPr lang="en-US" sz="2400" b="1" dirty="0" err="1" smtClean="0"/>
              <a:t>moddum-ia</a:t>
            </a:r>
            <a:r>
              <a:rPr lang="en-US" sz="2400" b="1" dirty="0"/>
              <a:t>:</a:t>
            </a:r>
            <a:r>
              <a:rPr lang="en-US" sz="2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31584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3" grpId="0" animBg="1"/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9727" y="4316296"/>
            <a:ext cx="2853001" cy="2143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82419" y="4405825"/>
            <a:ext cx="2778453" cy="19359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 bwMode="auto">
          <a:xfrm>
            <a:off x="6532418" y="32715"/>
            <a:ext cx="2351463" cy="26385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Rectangle 8"/>
          <p:cNvSpPr/>
          <p:nvPr/>
        </p:nvSpPr>
        <p:spPr>
          <a:xfrm>
            <a:off x="131616" y="723659"/>
            <a:ext cx="5354785" cy="107721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IN" sz="2400" dirty="0" smtClean="0"/>
              <a:t> </a:t>
            </a:r>
            <a:r>
              <a:rPr lang="en-IN" sz="2000" b="1" dirty="0"/>
              <a:t>T</a:t>
            </a:r>
            <a:r>
              <a:rPr lang="en-IN" sz="2000" b="1" dirty="0" smtClean="0"/>
              <a:t>empted - lofty </a:t>
            </a:r>
            <a:r>
              <a:rPr lang="en-IN" sz="2000" b="1" dirty="0"/>
              <a:t>positions in society and </a:t>
            </a:r>
            <a:r>
              <a:rPr lang="en-IN" sz="2000" b="1" dirty="0" smtClean="0"/>
              <a:t>respect </a:t>
            </a:r>
          </a:p>
          <a:p>
            <a:r>
              <a:rPr lang="en-IN" sz="2000" b="1" dirty="0"/>
              <a:t> </a:t>
            </a:r>
            <a:r>
              <a:rPr lang="en-IN" sz="2000" b="1" dirty="0" smtClean="0"/>
              <a:t>   Follow the way of humility and simplicity</a:t>
            </a:r>
          </a:p>
          <a:p>
            <a:r>
              <a:rPr lang="en-IN" sz="2000" b="1" dirty="0"/>
              <a:t> </a:t>
            </a:r>
            <a:r>
              <a:rPr lang="en-IN" sz="2000" b="1" dirty="0" smtClean="0"/>
              <a:t>   Be like little children </a:t>
            </a:r>
            <a:r>
              <a:rPr lang="en-IN" b="1" dirty="0"/>
              <a:t>(Mt 18: </a:t>
            </a:r>
            <a:r>
              <a:rPr lang="en-IN" b="1" dirty="0" smtClean="0"/>
              <a:t>2 - 3). </a:t>
            </a:r>
            <a:endParaRPr lang="en-IN" sz="2000" b="1" dirty="0" smtClean="0"/>
          </a:p>
        </p:txBody>
      </p:sp>
      <p:sp>
        <p:nvSpPr>
          <p:cNvPr id="2" name="Rectangle 1"/>
          <p:cNvSpPr/>
          <p:nvPr/>
        </p:nvSpPr>
        <p:spPr>
          <a:xfrm>
            <a:off x="152400" y="6927"/>
            <a:ext cx="6172200" cy="646331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algn="ctr"/>
            <a:r>
              <a:rPr lang="en-IN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Preaching </a:t>
            </a:r>
            <a:r>
              <a:rPr lang="en-IN" b="1" dirty="0">
                <a:latin typeface="Times New Roman" panose="02020603050405020304" pitchFamily="18" charset="0"/>
                <a:ea typeface="Calibri" panose="020F0502020204030204" pitchFamily="34" charset="0"/>
              </a:rPr>
              <a:t>the Kingdom of God in His public ministry</a:t>
            </a:r>
            <a:r>
              <a:rPr lang="en-IN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,    </a:t>
            </a:r>
            <a:r>
              <a:rPr lang="en-IN" b="1" dirty="0">
                <a:latin typeface="Times New Roman" panose="02020603050405020304" pitchFamily="18" charset="0"/>
                <a:ea typeface="Calibri" panose="020F0502020204030204" pitchFamily="34" charset="0"/>
              </a:rPr>
              <a:t>Jesus gave His disciples many </a:t>
            </a:r>
            <a:r>
              <a:rPr lang="en-IN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examples…</a:t>
            </a:r>
            <a:endParaRPr lang="en-US" b="1" dirty="0"/>
          </a:p>
        </p:txBody>
      </p:sp>
      <p:sp>
        <p:nvSpPr>
          <p:cNvPr id="10" name="Rectangle 9"/>
          <p:cNvSpPr/>
          <p:nvPr/>
        </p:nvSpPr>
        <p:spPr>
          <a:xfrm>
            <a:off x="148935" y="1901866"/>
            <a:ext cx="5337466" cy="76944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IN" sz="2400" b="1" dirty="0" smtClean="0"/>
              <a:t> </a:t>
            </a:r>
            <a:r>
              <a:rPr lang="en-IN" sz="2000" b="1" dirty="0"/>
              <a:t>T</a:t>
            </a:r>
            <a:r>
              <a:rPr lang="en-IN" sz="2000" b="1" dirty="0" smtClean="0"/>
              <a:t>hank </a:t>
            </a:r>
            <a:r>
              <a:rPr lang="en-IN" sz="2000" b="1" dirty="0"/>
              <a:t>God for favours </a:t>
            </a:r>
            <a:r>
              <a:rPr lang="en-IN" sz="2000" b="1" dirty="0" smtClean="0"/>
              <a:t>- Lone Samaritan leper –</a:t>
            </a:r>
          </a:p>
          <a:p>
            <a:r>
              <a:rPr lang="en-IN" sz="2000" b="1" dirty="0" smtClean="0"/>
              <a:t>  healed 10/9 – only one to thank… </a:t>
            </a:r>
            <a:r>
              <a:rPr lang="en-IN" b="1" dirty="0"/>
              <a:t>(Lk 17; </a:t>
            </a:r>
            <a:r>
              <a:rPr lang="en-IN" b="1" dirty="0" smtClean="0"/>
              <a:t>17 - 18) </a:t>
            </a:r>
            <a:endParaRPr lang="en-IN" sz="2000" b="1" dirty="0" smtClean="0"/>
          </a:p>
        </p:txBody>
      </p:sp>
      <p:sp>
        <p:nvSpPr>
          <p:cNvPr id="11" name="Rectangle 10"/>
          <p:cNvSpPr/>
          <p:nvPr/>
        </p:nvSpPr>
        <p:spPr>
          <a:xfrm>
            <a:off x="1295400" y="2772296"/>
            <a:ext cx="7765473" cy="4616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IN" sz="2400" b="1" dirty="0" smtClean="0"/>
              <a:t> </a:t>
            </a:r>
            <a:r>
              <a:rPr lang="en-IN" sz="2000" b="1" dirty="0"/>
              <a:t>F</a:t>
            </a:r>
            <a:r>
              <a:rPr lang="en-IN" sz="2000" b="1" dirty="0" smtClean="0"/>
              <a:t>eeble faith - </a:t>
            </a:r>
            <a:r>
              <a:rPr lang="en-IN" sz="2000" b="1" dirty="0" err="1" smtClean="0"/>
              <a:t>Syro</a:t>
            </a:r>
            <a:r>
              <a:rPr lang="en-IN" sz="2000" b="1" dirty="0" smtClean="0"/>
              <a:t>-Phoenician woman – great faith </a:t>
            </a:r>
            <a:r>
              <a:rPr lang="en-IN" b="1" dirty="0" smtClean="0"/>
              <a:t>(Mt </a:t>
            </a:r>
            <a:r>
              <a:rPr lang="en-IN" b="1" dirty="0"/>
              <a:t>15: 28</a:t>
            </a:r>
            <a:r>
              <a:rPr lang="en-IN" b="1" dirty="0" smtClean="0"/>
              <a:t>)</a:t>
            </a:r>
            <a:r>
              <a:rPr lang="en-IN" dirty="0" smtClean="0"/>
              <a:t> </a:t>
            </a:r>
            <a:endParaRPr lang="en-IN" sz="2000" b="1" dirty="0" smtClean="0"/>
          </a:p>
        </p:txBody>
      </p:sp>
      <p:sp>
        <p:nvSpPr>
          <p:cNvPr id="12" name="Rectangle 11"/>
          <p:cNvSpPr/>
          <p:nvPr/>
        </p:nvSpPr>
        <p:spPr>
          <a:xfrm>
            <a:off x="1752601" y="3309189"/>
            <a:ext cx="5791199" cy="83099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IN" sz="2400" b="1" dirty="0" smtClean="0"/>
              <a:t> Scribe </a:t>
            </a:r>
            <a:r>
              <a:rPr lang="en-IN" sz="2400" b="1" dirty="0"/>
              <a:t>test </a:t>
            </a:r>
            <a:r>
              <a:rPr lang="en-IN" sz="2400" b="1" dirty="0" smtClean="0"/>
              <a:t>Him – challenging him to go and do likewise (Lk </a:t>
            </a:r>
            <a:r>
              <a:rPr lang="en-IN" sz="2400" b="1" dirty="0"/>
              <a:t>10: </a:t>
            </a:r>
            <a:r>
              <a:rPr lang="en-IN" sz="2400" b="1" dirty="0" smtClean="0"/>
              <a:t>25-37)</a:t>
            </a:r>
          </a:p>
        </p:txBody>
      </p:sp>
      <p:sp>
        <p:nvSpPr>
          <p:cNvPr id="3" name="Right Arrow 2"/>
          <p:cNvSpPr/>
          <p:nvPr/>
        </p:nvSpPr>
        <p:spPr>
          <a:xfrm>
            <a:off x="5554010" y="1105409"/>
            <a:ext cx="770590" cy="34239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own Arrow 4"/>
          <p:cNvSpPr/>
          <p:nvPr/>
        </p:nvSpPr>
        <p:spPr>
          <a:xfrm>
            <a:off x="8153400" y="3386472"/>
            <a:ext cx="406631" cy="8189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Down Arrow 13"/>
          <p:cNvSpPr/>
          <p:nvPr/>
        </p:nvSpPr>
        <p:spPr>
          <a:xfrm>
            <a:off x="457200" y="2871074"/>
            <a:ext cx="457200" cy="128278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4153858"/>
            <a:ext cx="1859141" cy="2558450"/>
          </a:xfrm>
          <a:prstGeom prst="rect">
            <a:avLst/>
          </a:prstGeom>
        </p:spPr>
      </p:pic>
      <p:sp>
        <p:nvSpPr>
          <p:cNvPr id="15" name="Bent-Up Arrow 14"/>
          <p:cNvSpPr/>
          <p:nvPr/>
        </p:nvSpPr>
        <p:spPr>
          <a:xfrm rot="5400000">
            <a:off x="3183568" y="4213294"/>
            <a:ext cx="850392" cy="731520"/>
          </a:xfrm>
          <a:prstGeom prst="bent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90203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" grpId="0" animBg="1"/>
      <p:bldP spid="10" grpId="0" animBg="1"/>
      <p:bldP spid="11" grpId="0" animBg="1"/>
      <p:bldP spid="12" grpId="0" animBg="1"/>
      <p:bldP spid="3" grpId="0" animBg="1"/>
      <p:bldP spid="5" grpId="0" animBg="1"/>
      <p:bldP spid="14" grpId="0" animBg="1"/>
      <p:bldP spid="15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58409" y="1763991"/>
            <a:ext cx="41148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b="1" dirty="0" err="1" smtClean="0"/>
              <a:t>Hospitalant</a:t>
            </a:r>
            <a:r>
              <a:rPr lang="en-US" sz="2400" b="1" dirty="0" smtClean="0"/>
              <a:t> </a:t>
            </a:r>
            <a:r>
              <a:rPr lang="en-US" sz="2400" b="1" dirty="0" err="1"/>
              <a:t>niamit</a:t>
            </a:r>
            <a:r>
              <a:rPr lang="en-US" sz="2400" b="1" dirty="0"/>
              <a:t> </a:t>
            </a:r>
            <a:r>
              <a:rPr lang="en-US" sz="2400" b="1" dirty="0" err="1"/>
              <a:t>piddevontank</a:t>
            </a:r>
            <a:r>
              <a:rPr lang="en-US" sz="2400" b="1" dirty="0"/>
              <a:t> </a:t>
            </a:r>
            <a:r>
              <a:rPr lang="en-US" sz="2400" b="1" dirty="0" err="1"/>
              <a:t>bhett</a:t>
            </a:r>
            <a:r>
              <a:rPr lang="en-US" sz="2400" b="1" dirty="0"/>
              <a:t> </a:t>
            </a:r>
            <a:r>
              <a:rPr lang="en-US" sz="2400" b="1" dirty="0" err="1" smtClean="0"/>
              <a:t>dium-ia</a:t>
            </a:r>
            <a:endParaRPr lang="en-US" sz="2400" b="1" dirty="0" smtClean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b="1" dirty="0" err="1" smtClean="0"/>
              <a:t>Akantak</a:t>
            </a:r>
            <a:r>
              <a:rPr lang="en-US" sz="2400" b="1" dirty="0" smtClean="0"/>
              <a:t> </a:t>
            </a:r>
            <a:r>
              <a:rPr lang="en-US" sz="2400" b="1" dirty="0" err="1"/>
              <a:t>sampoddloleam</a:t>
            </a:r>
            <a:r>
              <a:rPr lang="en-US" sz="2400" b="1" dirty="0"/>
              <a:t>  </a:t>
            </a:r>
            <a:r>
              <a:rPr lang="en-US" sz="2400" b="1" dirty="0" err="1"/>
              <a:t>sangata</a:t>
            </a:r>
            <a:r>
              <a:rPr lang="en-US" sz="2400" b="1" dirty="0"/>
              <a:t> </a:t>
            </a:r>
            <a:r>
              <a:rPr lang="en-US" sz="2400" b="1" dirty="0" err="1"/>
              <a:t>magnnem</a:t>
            </a:r>
            <a:r>
              <a:rPr lang="en-US" sz="2400" b="1" dirty="0"/>
              <a:t> </a:t>
            </a:r>
            <a:r>
              <a:rPr lang="en-US" sz="2400" b="1" dirty="0" err="1" smtClean="0"/>
              <a:t>korum-ia</a:t>
            </a:r>
            <a:endParaRPr lang="en-US" sz="2400" b="1" dirty="0" smtClean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b="1" dirty="0" err="1" smtClean="0"/>
              <a:t>Goribam</a:t>
            </a:r>
            <a:r>
              <a:rPr lang="en-US" sz="2400" b="1" dirty="0" smtClean="0"/>
              <a:t> </a:t>
            </a:r>
            <a:r>
              <a:rPr lang="en-US" sz="2400" b="1" dirty="0" err="1"/>
              <a:t>sangata</a:t>
            </a:r>
            <a:r>
              <a:rPr lang="en-US" sz="2400" b="1" dirty="0"/>
              <a:t> </a:t>
            </a:r>
            <a:r>
              <a:rPr lang="en-US" sz="2400" b="1" dirty="0" err="1"/>
              <a:t>jevonn</a:t>
            </a:r>
            <a:r>
              <a:rPr lang="en-US" sz="2400" b="1" dirty="0"/>
              <a:t> </a:t>
            </a:r>
            <a:r>
              <a:rPr lang="en-US" sz="2400" b="1" dirty="0" err="1" smtClean="0"/>
              <a:t>korum-ia</a:t>
            </a:r>
            <a:r>
              <a:rPr lang="en-US" sz="2400" b="1" dirty="0" smtClean="0"/>
              <a:t>...  </a:t>
            </a:r>
            <a:endParaRPr lang="en-US" sz="2400" b="1" dirty="0"/>
          </a:p>
        </p:txBody>
      </p:sp>
      <p:sp>
        <p:nvSpPr>
          <p:cNvPr id="7" name="Rectangle 6"/>
          <p:cNvSpPr/>
          <p:nvPr/>
        </p:nvSpPr>
        <p:spPr>
          <a:xfrm>
            <a:off x="4674931" y="1894344"/>
            <a:ext cx="4252913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b="1" dirty="0" err="1" smtClean="0"/>
              <a:t>Niti</a:t>
            </a:r>
            <a:r>
              <a:rPr lang="en-US" sz="2400" b="1" dirty="0" smtClean="0"/>
              <a:t> </a:t>
            </a:r>
            <a:r>
              <a:rPr lang="en-US" sz="2400" b="1" dirty="0" err="1"/>
              <a:t>pasot</a:t>
            </a:r>
            <a:r>
              <a:rPr lang="en-US" sz="2400" b="1" dirty="0"/>
              <a:t> </a:t>
            </a:r>
            <a:r>
              <a:rPr lang="en-US" sz="2400" b="1" dirty="0" err="1"/>
              <a:t>vaurum-ia</a:t>
            </a:r>
            <a:r>
              <a:rPr lang="en-US" sz="2400" b="1" dirty="0"/>
              <a:t>, </a:t>
            </a:r>
            <a:r>
              <a:rPr lang="en-US" sz="2400" b="1" dirty="0" smtClean="0"/>
              <a:t>        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b="1" dirty="0"/>
              <a:t>S</a:t>
            </a:r>
            <a:r>
              <a:rPr lang="en-US" sz="2400" b="1" dirty="0" smtClean="0"/>
              <a:t>ot </a:t>
            </a:r>
            <a:r>
              <a:rPr lang="en-US" sz="2400" b="1" dirty="0" err="1"/>
              <a:t>uklun</a:t>
            </a:r>
            <a:r>
              <a:rPr lang="en-US" sz="2400" b="1" dirty="0"/>
              <a:t> </a:t>
            </a:r>
            <a:r>
              <a:rPr lang="en-US" sz="2400" b="1" dirty="0" err="1" smtClean="0"/>
              <a:t>dhorum-ia</a:t>
            </a:r>
            <a:r>
              <a:rPr lang="en-US" sz="2400" b="1" dirty="0" smtClean="0"/>
              <a:t>,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b="1" dirty="0" err="1"/>
              <a:t>P</a:t>
            </a:r>
            <a:r>
              <a:rPr lang="en-US" sz="2400" b="1" dirty="0" err="1" smtClean="0"/>
              <a:t>oriavoronn</a:t>
            </a:r>
            <a:r>
              <a:rPr lang="en-US" sz="2400" b="1" dirty="0" smtClean="0"/>
              <a:t> </a:t>
            </a:r>
            <a:r>
              <a:rPr lang="en-US" sz="2400" b="1" dirty="0" err="1"/>
              <a:t>ani</a:t>
            </a:r>
            <a:r>
              <a:rPr lang="en-US" sz="2400" b="1" dirty="0"/>
              <a:t> </a:t>
            </a:r>
            <a:r>
              <a:rPr lang="en-US" sz="2400" b="1" dirty="0" err="1"/>
              <a:t>x</a:t>
            </a:r>
            <a:r>
              <a:rPr lang="en-US" sz="2400" b="1" dirty="0" err="1" smtClean="0"/>
              <a:t>risti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samballum-ia</a:t>
            </a:r>
            <a:r>
              <a:rPr lang="en-US" sz="2400" b="1" dirty="0"/>
              <a:t>, </a:t>
            </a:r>
            <a:endParaRPr lang="en-US" sz="2400" b="1" dirty="0" smtClean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b="1" dirty="0" err="1"/>
              <a:t>S</a:t>
            </a:r>
            <a:r>
              <a:rPr lang="en-US" sz="2400" b="1" dirty="0" err="1" smtClean="0"/>
              <a:t>omajik</a:t>
            </a:r>
            <a:r>
              <a:rPr lang="en-US" sz="2400" b="1" dirty="0" smtClean="0"/>
              <a:t> </a:t>
            </a:r>
            <a:r>
              <a:rPr lang="en-US" sz="2400" b="1" dirty="0" err="1"/>
              <a:t>prosnamni</a:t>
            </a:r>
            <a:r>
              <a:rPr lang="en-US" sz="2400" b="1" dirty="0"/>
              <a:t> </a:t>
            </a:r>
            <a:r>
              <a:rPr lang="en-US" sz="2400" b="1" dirty="0" err="1" smtClean="0"/>
              <a:t>ani</a:t>
            </a:r>
            <a:r>
              <a:rPr lang="en-US" sz="2400" b="1" dirty="0" smtClean="0"/>
              <a:t> Gram </a:t>
            </a:r>
            <a:r>
              <a:rPr lang="en-US" sz="2400" b="1" dirty="0" err="1"/>
              <a:t>Sabhache</a:t>
            </a:r>
            <a:r>
              <a:rPr lang="en-US" sz="2400" b="1" dirty="0"/>
              <a:t> </a:t>
            </a:r>
            <a:r>
              <a:rPr lang="en-US" sz="2400" b="1" dirty="0" err="1" smtClean="0"/>
              <a:t>zomatimni</a:t>
            </a:r>
            <a:r>
              <a:rPr lang="en-US" sz="2400" b="1" dirty="0" smtClean="0"/>
              <a:t> </a:t>
            </a:r>
            <a:r>
              <a:rPr lang="en-US" sz="2400" b="1" dirty="0" err="1"/>
              <a:t>vantto</a:t>
            </a:r>
            <a:r>
              <a:rPr lang="en-US" sz="2400" b="1" dirty="0"/>
              <a:t> </a:t>
            </a:r>
            <a:r>
              <a:rPr lang="en-US" sz="2400" b="1" dirty="0" err="1" smtClean="0"/>
              <a:t>gheum-ia</a:t>
            </a:r>
            <a:r>
              <a:rPr lang="en-US" sz="2400" b="1" dirty="0" smtClean="0"/>
              <a:t>...   </a:t>
            </a:r>
            <a:endParaRPr lang="en-US" sz="2400" b="1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F3087A05-99D8-4D7A-AEBC-CA469E76116B}"/>
              </a:ext>
            </a:extLst>
          </p:cNvPr>
          <p:cNvSpPr/>
          <p:nvPr/>
        </p:nvSpPr>
        <p:spPr bwMode="auto">
          <a:xfrm>
            <a:off x="3023156" y="24018"/>
            <a:ext cx="2500106" cy="814182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/>
          <a:p>
            <a:pPr algn="ctr">
              <a:defRPr/>
            </a:pPr>
            <a:r>
              <a:rPr lang="en-IN" sz="2100" b="1" dirty="0" smtClean="0"/>
              <a:t>4. SOMAZANT</a:t>
            </a:r>
            <a:endParaRPr lang="en-US" sz="2100" b="1" dirty="0">
              <a:solidFill>
                <a:srgbClr val="FFFF00"/>
              </a:solidFill>
              <a:latin typeface="Garamond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773" y="4218708"/>
            <a:ext cx="3817477" cy="253115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-689" t="30933" r="32507" b="-29638"/>
          <a:stretch/>
        </p:blipFill>
        <p:spPr>
          <a:xfrm>
            <a:off x="4658263" y="4572000"/>
            <a:ext cx="4286250" cy="310255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95735" y="809884"/>
            <a:ext cx="2673552" cy="95410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pPr algn="ctr"/>
            <a:r>
              <a:rPr lang="en-IN" sz="2800" b="1" dirty="0" err="1" smtClean="0"/>
              <a:t>Doyallayentlean</a:t>
            </a:r>
            <a:r>
              <a:rPr lang="en-US" sz="2800" b="1" dirty="0" smtClean="0"/>
              <a:t> </a:t>
            </a:r>
          </a:p>
          <a:p>
            <a:pPr algn="ctr"/>
            <a:r>
              <a:rPr lang="en-US" sz="2800" b="1" dirty="0" err="1" smtClean="0"/>
              <a:t>sakxi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dium-ia</a:t>
            </a:r>
            <a:r>
              <a:rPr lang="en-US" sz="2800" b="1" dirty="0"/>
              <a:t>:</a:t>
            </a:r>
            <a:r>
              <a:rPr lang="en-US" sz="2800" dirty="0"/>
              <a:t> </a:t>
            </a:r>
          </a:p>
        </p:txBody>
      </p:sp>
      <p:sp>
        <p:nvSpPr>
          <p:cNvPr id="5" name="Rectangle 4"/>
          <p:cNvSpPr/>
          <p:nvPr/>
        </p:nvSpPr>
        <p:spPr>
          <a:xfrm>
            <a:off x="5557898" y="621590"/>
            <a:ext cx="3525982" cy="120032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/>
              <a:t>Mon’xachi</a:t>
            </a:r>
            <a:r>
              <a:rPr lang="en-US" sz="2400" b="1" dirty="0"/>
              <a:t> </a:t>
            </a:r>
            <a:r>
              <a:rPr lang="en-US" sz="2400" b="1" dirty="0" err="1"/>
              <a:t>goroz</a:t>
            </a:r>
            <a:r>
              <a:rPr lang="en-US" sz="2400" b="1" dirty="0"/>
              <a:t> </a:t>
            </a:r>
            <a:r>
              <a:rPr lang="en-US" sz="2400" b="1" dirty="0" err="1"/>
              <a:t>vollkhun</a:t>
            </a:r>
            <a:r>
              <a:rPr lang="en-US" sz="2400" b="1" dirty="0"/>
              <a:t> </a:t>
            </a:r>
            <a:r>
              <a:rPr lang="en-US" sz="2400" b="1" dirty="0" err="1"/>
              <a:t>tanche</a:t>
            </a:r>
            <a:r>
              <a:rPr lang="en-US" sz="2400" b="1" dirty="0"/>
              <a:t> </a:t>
            </a:r>
            <a:r>
              <a:rPr lang="en-US" sz="2400" b="1" dirty="0" err="1"/>
              <a:t>sovem</a:t>
            </a:r>
            <a:r>
              <a:rPr lang="en-US" sz="2400" b="1" dirty="0"/>
              <a:t> </a:t>
            </a:r>
            <a:r>
              <a:rPr lang="en-US" sz="2400" b="1" dirty="0" err="1"/>
              <a:t>zababdari</a:t>
            </a:r>
            <a:r>
              <a:rPr lang="en-US" sz="2400" b="1" dirty="0"/>
              <a:t> </a:t>
            </a:r>
            <a:r>
              <a:rPr lang="en-US" sz="2400" b="1" dirty="0" err="1"/>
              <a:t>pallum-ia</a:t>
            </a:r>
            <a:r>
              <a:rPr lang="en-US" sz="2400" b="1" dirty="0"/>
              <a:t>: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1914671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 animBg="1"/>
      <p:bldP spid="3" grpId="0" animBg="1"/>
      <p:bldP spid="5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4266" y="1094509"/>
            <a:ext cx="6055468" cy="341528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4343400"/>
            <a:ext cx="9144000" cy="2514600"/>
          </a:xfrm>
        </p:spPr>
        <p:txBody>
          <a:bodyPr>
            <a:noAutofit/>
          </a:bodyPr>
          <a:lstStyle/>
          <a:p>
            <a:pPr algn="ctr"/>
            <a:r>
              <a:rPr lang="en-US" sz="3600" b="1" dirty="0" smtClean="0">
                <a:ln>
                  <a:solidFill>
                    <a:srgbClr val="FFC000"/>
                  </a:solidFill>
                </a:ln>
                <a:solidFill>
                  <a:srgbClr val="C00000"/>
                </a:solidFill>
                <a:latin typeface="David" pitchFamily="34" charset="-79"/>
                <a:cs typeface="David" pitchFamily="34" charset="-79"/>
              </a:rPr>
              <a:t>DIOCESAN CATECHETICAL </a:t>
            </a:r>
            <a:r>
              <a:rPr lang="en-US" sz="3600" b="1" dirty="0">
                <a:ln>
                  <a:solidFill>
                    <a:srgbClr val="FFC000"/>
                  </a:solidFill>
                </a:ln>
                <a:solidFill>
                  <a:srgbClr val="C00000"/>
                </a:solidFill>
                <a:latin typeface="David" pitchFamily="34" charset="-79"/>
                <a:cs typeface="David" pitchFamily="34" charset="-79"/>
              </a:rPr>
              <a:t>CENTRE</a:t>
            </a:r>
            <a:br>
              <a:rPr lang="en-US" sz="3600" b="1" dirty="0">
                <a:ln>
                  <a:solidFill>
                    <a:srgbClr val="FFC000"/>
                  </a:solidFill>
                </a:ln>
                <a:solidFill>
                  <a:srgbClr val="C00000"/>
                </a:solidFill>
                <a:latin typeface="David" pitchFamily="34" charset="-79"/>
                <a:cs typeface="David" pitchFamily="34" charset="-79"/>
              </a:rPr>
            </a:br>
            <a:r>
              <a:rPr lang="en-US" sz="3600" b="1" dirty="0">
                <a:ln>
                  <a:solidFill>
                    <a:srgbClr val="FFC000"/>
                  </a:solidFill>
                </a:ln>
                <a:solidFill>
                  <a:srgbClr val="C00000"/>
                </a:solidFill>
                <a:latin typeface="David" pitchFamily="34" charset="-79"/>
                <a:cs typeface="David" pitchFamily="34" charset="-79"/>
              </a:rPr>
              <a:t>PASTORAL  INSTITUTE </a:t>
            </a:r>
            <a:r>
              <a:rPr lang="en-US" sz="3600" b="1" dirty="0" smtClean="0">
                <a:ln>
                  <a:solidFill>
                    <a:srgbClr val="FFC000"/>
                  </a:solidFill>
                </a:ln>
                <a:solidFill>
                  <a:srgbClr val="C00000"/>
                </a:solidFill>
                <a:latin typeface="David" pitchFamily="34" charset="-79"/>
                <a:cs typeface="David" pitchFamily="34" charset="-79"/>
              </a:rPr>
              <a:t>ST</a:t>
            </a:r>
            <a:r>
              <a:rPr lang="en-US" sz="3600" b="1" dirty="0">
                <a:ln>
                  <a:solidFill>
                    <a:srgbClr val="FFC000"/>
                  </a:solidFill>
                </a:ln>
                <a:solidFill>
                  <a:srgbClr val="C00000"/>
                </a:solidFill>
                <a:latin typeface="David" pitchFamily="34" charset="-79"/>
                <a:cs typeface="David" pitchFamily="34" charset="-79"/>
              </a:rPr>
              <a:t>. PIUS X, </a:t>
            </a:r>
            <a:r>
              <a:rPr lang="en-US" sz="3600" b="1" dirty="0" smtClean="0">
                <a:ln>
                  <a:solidFill>
                    <a:srgbClr val="FFC000"/>
                  </a:solidFill>
                </a:ln>
                <a:solidFill>
                  <a:srgbClr val="C00000"/>
                </a:solidFill>
                <a:latin typeface="David" pitchFamily="34" charset="-79"/>
                <a:cs typeface="David" pitchFamily="34" charset="-79"/>
              </a:rPr>
              <a:t/>
            </a:r>
            <a:br>
              <a:rPr lang="en-US" sz="3600" b="1" dirty="0" smtClean="0">
                <a:ln>
                  <a:solidFill>
                    <a:srgbClr val="FFC000"/>
                  </a:solidFill>
                </a:ln>
                <a:solidFill>
                  <a:srgbClr val="C00000"/>
                </a:solidFill>
                <a:latin typeface="David" pitchFamily="34" charset="-79"/>
                <a:cs typeface="David" pitchFamily="34" charset="-79"/>
              </a:rPr>
            </a:br>
            <a:r>
              <a:rPr lang="en-US" sz="3600" b="1" dirty="0" smtClean="0">
                <a:ln>
                  <a:solidFill>
                    <a:srgbClr val="FFC000"/>
                  </a:solidFill>
                </a:ln>
                <a:solidFill>
                  <a:srgbClr val="C00000"/>
                </a:solidFill>
                <a:latin typeface="David" pitchFamily="34" charset="-79"/>
                <a:cs typeface="David" pitchFamily="34" charset="-79"/>
              </a:rPr>
              <a:t>OLD </a:t>
            </a:r>
            <a:r>
              <a:rPr lang="en-US" sz="3600" b="1" dirty="0">
                <a:ln>
                  <a:solidFill>
                    <a:srgbClr val="FFC000"/>
                  </a:solidFill>
                </a:ln>
                <a:solidFill>
                  <a:srgbClr val="C00000"/>
                </a:solidFill>
                <a:latin typeface="David" pitchFamily="34" charset="-79"/>
                <a:cs typeface="David" pitchFamily="34" charset="-79"/>
              </a:rPr>
              <a:t>GOA</a:t>
            </a:r>
            <a:endParaRPr lang="en-US" sz="3600" dirty="0">
              <a:ln>
                <a:solidFill>
                  <a:srgbClr val="FFC000"/>
                </a:solidFill>
              </a:ln>
              <a:solidFill>
                <a:srgbClr val="C00000"/>
              </a:solidFill>
              <a:latin typeface="David" pitchFamily="34" charset="-79"/>
              <a:cs typeface="David" pitchFamily="34" charset="-79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0" y="0"/>
            <a:ext cx="9144000" cy="1066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b="1" dirty="0">
                <a:ln>
                  <a:solidFill>
                    <a:srgbClr val="FF0000"/>
                  </a:solidFill>
                </a:ln>
                <a:solidFill>
                  <a:srgbClr val="FFC000"/>
                </a:solidFill>
                <a:latin typeface="+mj-lt"/>
                <a:ea typeface="+mj-ea"/>
                <a:cs typeface="+mj-cs"/>
              </a:rPr>
              <a:t>DEV BOREM KORUM </a:t>
            </a:r>
            <a:endParaRPr kumimoji="0" lang="en-US" sz="4000" b="1" i="0" u="none" strike="noStrike" kern="1200" cap="none" spc="0" normalizeH="0" baseline="0" noProof="0" dirty="0">
              <a:ln>
                <a:solidFill>
                  <a:srgbClr val="FF0000"/>
                </a:solidFill>
              </a:ln>
              <a:solidFill>
                <a:srgbClr val="FFC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48883576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https://giftergo.com/wp-content/uploads/2018/04/Thank-You-30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762000"/>
            <a:ext cx="7065698" cy="3124200"/>
          </a:xfrm>
          <a:prstGeom prst="rect">
            <a:avLst/>
          </a:prstGeom>
          <a:noFill/>
        </p:spPr>
      </p:pic>
      <p:pic>
        <p:nvPicPr>
          <p:cNvPr id="47108" name="Picture 4" descr="Related image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76400" y="3048000"/>
            <a:ext cx="6400800" cy="351235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985150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95587" y="76200"/>
            <a:ext cx="5772213" cy="381000"/>
          </a:xfrm>
          <a:solidFill>
            <a:schemeClr val="accent2">
              <a:lumMod val="40000"/>
              <a:lumOff val="60000"/>
            </a:schemeClr>
          </a:solidFill>
        </p:spPr>
        <p:txBody>
          <a:bodyPr>
            <a:normAutofit fontScale="90000"/>
          </a:bodyPr>
          <a:lstStyle/>
          <a:p>
            <a:pPr algn="ctr"/>
            <a:r>
              <a:rPr lang="en-IN" b="1" dirty="0" smtClean="0"/>
              <a:t>Pastoral Year  </a:t>
            </a:r>
            <a:r>
              <a:rPr lang="en-US" b="1" dirty="0" smtClean="0"/>
              <a:t>2019 -2020</a:t>
            </a:r>
            <a:endParaRPr lang="en-US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24200" y="531481"/>
            <a:ext cx="5957591" cy="53642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itle 3"/>
          <p:cNvSpPr txBox="1">
            <a:spLocks/>
          </p:cNvSpPr>
          <p:nvPr/>
        </p:nvSpPr>
        <p:spPr>
          <a:xfrm>
            <a:off x="3255416" y="5334000"/>
            <a:ext cx="5888584" cy="148123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IN" sz="4000" b="1" dirty="0" smtClean="0"/>
              <a:t>Social responsibility in the light of Faith – Parable of the Good Samaritan</a:t>
            </a:r>
            <a:endParaRPr lang="en-US" sz="40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304800"/>
            <a:ext cx="3103016" cy="6364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1558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990599"/>
          </a:xfrm>
          <a:solidFill>
            <a:srgbClr val="FFC000"/>
          </a:solidFill>
        </p:spPr>
        <p:txBody>
          <a:bodyPr>
            <a:normAutofit/>
          </a:bodyPr>
          <a:lstStyle/>
          <a:p>
            <a:pPr algn="ctr"/>
            <a:r>
              <a:rPr lang="en-US" sz="2700" b="1" dirty="0" smtClean="0"/>
              <a:t>Released </a:t>
            </a:r>
            <a:r>
              <a:rPr lang="en-US" sz="2700" b="1" dirty="0"/>
              <a:t>at </a:t>
            </a:r>
            <a:r>
              <a:rPr lang="en-US" sz="2700" b="1" dirty="0" smtClean="0"/>
              <a:t>Cristo </a:t>
            </a:r>
            <a:r>
              <a:rPr lang="en-US" sz="2700" b="1" dirty="0"/>
              <a:t>Rei Hall, </a:t>
            </a:r>
            <a:r>
              <a:rPr lang="en-US" sz="2700" b="1" dirty="0" err="1"/>
              <a:t>Borda</a:t>
            </a:r>
            <a:r>
              <a:rPr lang="en-US" sz="2700" b="1" dirty="0"/>
              <a:t>, </a:t>
            </a:r>
            <a:r>
              <a:rPr lang="en-US" sz="2700" b="1" dirty="0" err="1"/>
              <a:t>Margao</a:t>
            </a:r>
            <a:r>
              <a:rPr lang="en-US" sz="2700" b="1" dirty="0"/>
              <a:t>, on 2nd June, 2019, </a:t>
            </a:r>
            <a:r>
              <a:rPr lang="en-US" sz="2700" b="1" dirty="0" smtClean="0"/>
              <a:t>   on </a:t>
            </a:r>
            <a:r>
              <a:rPr lang="en-US" sz="2700" b="1" dirty="0"/>
              <a:t>the occasion of the solemnity of the Ascension of the </a:t>
            </a:r>
            <a:r>
              <a:rPr lang="en-US" sz="2700" b="1" dirty="0" smtClean="0"/>
              <a:t>Lord</a:t>
            </a:r>
            <a:endParaRPr lang="en-US" sz="2700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1089"/>
            <a:ext cx="9144000" cy="5846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0339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411821DE-109B-433B-9F21-4DF8E7C41F4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2230" y="2045097"/>
            <a:ext cx="4561616" cy="459167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404AAD2-3530-488B-BF28-06B94B7A177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2818" y="949557"/>
            <a:ext cx="5118365" cy="323926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9BA53AB-9335-40FD-B0E5-DC573396CF3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2581" y="949556"/>
            <a:ext cx="3342139" cy="276606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0D46480-2B69-497C-9CED-7761ADCAADB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2231" y="2832081"/>
            <a:ext cx="1659640" cy="176708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F591B3D-F3AE-4A72-9C2B-32A67A4BA33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5908" y="2618339"/>
            <a:ext cx="2139701" cy="219456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1681510-D7C1-4C74-97FE-36DE3B27C10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0154" y="4301383"/>
            <a:ext cx="1554483" cy="160706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036B58B-78F8-4530-9189-7088C7DE082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9735" y="4511750"/>
            <a:ext cx="1808230" cy="174879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E968013B-9F55-4022-963D-C5ACCE0DBE3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8029" y="4666333"/>
            <a:ext cx="1712218" cy="155448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219A0C83-27B7-4AFA-B0DC-0F8E3E464D0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4584" y="2364409"/>
            <a:ext cx="1865380" cy="226314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035C3AF-54B8-40DF-A362-984FFE4EF418}"/>
              </a:ext>
            </a:extLst>
          </p:cNvPr>
          <p:cNvSpPr/>
          <p:nvPr/>
        </p:nvSpPr>
        <p:spPr>
          <a:xfrm>
            <a:off x="151037" y="0"/>
            <a:ext cx="2291193" cy="203132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IN" dirty="0"/>
              <a:t>1. The </a:t>
            </a:r>
            <a:r>
              <a:rPr lang="en-IN" b="1" i="1" dirty="0"/>
              <a:t>luminous circl</a:t>
            </a:r>
            <a:r>
              <a:rPr lang="en-IN" i="1" dirty="0"/>
              <a:t>e</a:t>
            </a:r>
            <a:r>
              <a:rPr lang="en-IN" dirty="0"/>
              <a:t> represents the Radiance of God the Father, which enlightens every human person to love and serve humanity. </a:t>
            </a:r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A306EB5-2C45-4FC2-A40B-95A29E7B823E}"/>
              </a:ext>
            </a:extLst>
          </p:cNvPr>
          <p:cNvSpPr/>
          <p:nvPr/>
        </p:nvSpPr>
        <p:spPr>
          <a:xfrm>
            <a:off x="56106" y="2130350"/>
            <a:ext cx="1851975" cy="258532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IN" dirty="0"/>
              <a:t>2. The </a:t>
            </a:r>
            <a:r>
              <a:rPr lang="en-IN" b="1" i="1" dirty="0"/>
              <a:t>extended hand</a:t>
            </a:r>
            <a:r>
              <a:rPr lang="en-IN" b="1" dirty="0"/>
              <a:t> </a:t>
            </a:r>
            <a:r>
              <a:rPr lang="en-IN" dirty="0"/>
              <a:t>is of Jesus, God the Son, who invites us to reach out and share our resources with the poor and the needy. </a:t>
            </a:r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60FA86F-903E-417F-960C-4A3FE191F92E}"/>
              </a:ext>
            </a:extLst>
          </p:cNvPr>
          <p:cNvSpPr/>
          <p:nvPr/>
        </p:nvSpPr>
        <p:spPr>
          <a:xfrm>
            <a:off x="7003847" y="0"/>
            <a:ext cx="2172706" cy="203132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IN" dirty="0"/>
              <a:t>3. The </a:t>
            </a:r>
            <a:r>
              <a:rPr lang="en-IN" b="1" i="1" dirty="0"/>
              <a:t>dove</a:t>
            </a:r>
            <a:r>
              <a:rPr lang="en-IN" dirty="0"/>
              <a:t> symbolises the Holy Spirit</a:t>
            </a:r>
            <a:r>
              <a:rPr lang="en-IN" i="1" dirty="0"/>
              <a:t>, </a:t>
            </a:r>
            <a:r>
              <a:rPr lang="en-IN" dirty="0"/>
              <a:t>God the Holy Spirit, who strengthens us with His gifts and fruits to carry on His mission. 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AAA5791-6962-4047-BC90-3829D3558EB8}"/>
              </a:ext>
            </a:extLst>
          </p:cNvPr>
          <p:cNvSpPr/>
          <p:nvPr/>
        </p:nvSpPr>
        <p:spPr>
          <a:xfrm>
            <a:off x="117165" y="5104913"/>
            <a:ext cx="1851975" cy="175432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IN" dirty="0"/>
              <a:t>4. </a:t>
            </a:r>
            <a:r>
              <a:rPr lang="en-IN" b="1" dirty="0"/>
              <a:t>R</a:t>
            </a:r>
            <a:r>
              <a:rPr lang="en-IN" b="1" i="1" dirty="0"/>
              <a:t>ays:</a:t>
            </a:r>
            <a:r>
              <a:rPr lang="en-IN" dirty="0"/>
              <a:t> We, Christ's faithful, are sent out to live His mandate, "Go and do likewise."</a:t>
            </a:r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084A734-B1BD-43A7-AA08-ED7629770BD0}"/>
              </a:ext>
            </a:extLst>
          </p:cNvPr>
          <p:cNvSpPr/>
          <p:nvPr/>
        </p:nvSpPr>
        <p:spPr>
          <a:xfrm>
            <a:off x="7408451" y="2972097"/>
            <a:ext cx="1634615" cy="369331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IN" dirty="0"/>
              <a:t>5. D</a:t>
            </a:r>
            <a:r>
              <a:rPr lang="en-IN" b="1" i="1" dirty="0"/>
              <a:t>ark silhouettes</a:t>
            </a:r>
            <a:r>
              <a:rPr lang="en-IN" i="1" dirty="0"/>
              <a:t>:</a:t>
            </a:r>
            <a:r>
              <a:rPr lang="en-IN" dirty="0"/>
              <a:t> We choose to empathize and reach out to the needy, the wounded, the marginalized and the disadvantaged, irrespective of class, creed, caste or race.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3295588" y="165314"/>
            <a:ext cx="3019132" cy="550432"/>
          </a:xfrm>
          <a:solidFill>
            <a:schemeClr val="accent2">
              <a:lumMod val="40000"/>
              <a:lumOff val="60000"/>
            </a:schemeClr>
          </a:solidFill>
        </p:spPr>
        <p:txBody>
          <a:bodyPr>
            <a:normAutofit fontScale="90000"/>
          </a:bodyPr>
          <a:lstStyle/>
          <a:p>
            <a:pPr algn="ctr"/>
            <a:r>
              <a:rPr lang="en-US" b="1" dirty="0" smtClean="0"/>
              <a:t>LOGO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058783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5" grpId="0" animBg="1"/>
      <p:bldP spid="7" grpId="0" animBg="1"/>
      <p:bldP spid="9" grpId="0" animBg="1"/>
      <p:bldP spid="1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/>
          <p:cNvSpPr txBox="1">
            <a:spLocks/>
          </p:cNvSpPr>
          <p:nvPr/>
        </p:nvSpPr>
        <p:spPr>
          <a:xfrm>
            <a:off x="609600" y="190627"/>
            <a:ext cx="5029200" cy="19050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IN" b="1" dirty="0" smtClean="0"/>
              <a:t>THE PARABLE </a:t>
            </a:r>
            <a:br>
              <a:rPr lang="en-IN" b="1" dirty="0" smtClean="0"/>
            </a:br>
            <a:r>
              <a:rPr lang="en-IN" b="1" dirty="0" smtClean="0"/>
              <a:t>OF THE GOOD </a:t>
            </a:r>
          </a:p>
          <a:p>
            <a:pPr algn="ctr"/>
            <a:r>
              <a:rPr lang="en-IN" b="1" dirty="0" smtClean="0"/>
              <a:t>SAMARITAN </a:t>
            </a:r>
            <a:endParaRPr lang="en-US" b="1" dirty="0"/>
          </a:p>
        </p:txBody>
      </p:sp>
      <p:sp>
        <p:nvSpPr>
          <p:cNvPr id="4" name="Subtitle 4"/>
          <p:cNvSpPr txBox="1">
            <a:spLocks/>
          </p:cNvSpPr>
          <p:nvPr/>
        </p:nvSpPr>
        <p:spPr>
          <a:xfrm>
            <a:off x="152400" y="4347117"/>
            <a:ext cx="4419601" cy="24140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IN" sz="4800" b="1" dirty="0" smtClean="0">
                <a:solidFill>
                  <a:srgbClr val="00B0F0"/>
                </a:solidFill>
              </a:rPr>
              <a:t>AN INSPIRATION</a:t>
            </a:r>
          </a:p>
          <a:p>
            <a:pPr>
              <a:buFont typeface="Wingdings"/>
              <a:buChar char="Ø"/>
            </a:pPr>
            <a:r>
              <a:rPr lang="en-IN" sz="2100" b="1" dirty="0" smtClean="0">
                <a:solidFill>
                  <a:schemeClr val="accent1"/>
                </a:solidFill>
              </a:rPr>
              <a:t> </a:t>
            </a:r>
            <a:r>
              <a:rPr lang="en-IN" sz="2100" b="1" dirty="0" smtClean="0">
                <a:solidFill>
                  <a:srgbClr val="FF0000"/>
                </a:solidFill>
              </a:rPr>
              <a:t>To uphold Human Dignity</a:t>
            </a:r>
          </a:p>
          <a:p>
            <a:pPr>
              <a:buFont typeface="Wingdings"/>
              <a:buChar char="Ø"/>
            </a:pPr>
            <a:r>
              <a:rPr lang="en-IN" sz="2100" b="1" dirty="0" smtClean="0">
                <a:solidFill>
                  <a:schemeClr val="accent1"/>
                </a:solidFill>
              </a:rPr>
              <a:t> </a:t>
            </a:r>
            <a:r>
              <a:rPr lang="en-IN" sz="2100" b="1" dirty="0" smtClean="0">
                <a:solidFill>
                  <a:srgbClr val="0070C0"/>
                </a:solidFill>
              </a:rPr>
              <a:t>To witness through Compassion</a:t>
            </a:r>
          </a:p>
          <a:p>
            <a:pPr>
              <a:buFont typeface="Wingdings"/>
              <a:buChar char="Ø"/>
            </a:pPr>
            <a:r>
              <a:rPr lang="en-IN" sz="2100" b="1" dirty="0" smtClean="0">
                <a:solidFill>
                  <a:schemeClr val="accent1"/>
                </a:solidFill>
              </a:rPr>
              <a:t> </a:t>
            </a:r>
            <a:r>
              <a:rPr lang="en-IN" sz="2100" b="1" dirty="0" smtClean="0">
                <a:solidFill>
                  <a:srgbClr val="00B050"/>
                </a:solidFill>
              </a:rPr>
              <a:t>To heal the Wounded</a:t>
            </a:r>
          </a:p>
          <a:p>
            <a:pPr>
              <a:buFont typeface="Wingdings"/>
              <a:buChar char="Ø"/>
            </a:pPr>
            <a:r>
              <a:rPr lang="en-IN" sz="2100" b="1" dirty="0" smtClean="0">
                <a:solidFill>
                  <a:schemeClr val="accent1"/>
                </a:solidFill>
              </a:rPr>
              <a:t> </a:t>
            </a:r>
            <a:r>
              <a:rPr lang="en-IN" sz="2100" b="1" dirty="0" smtClean="0">
                <a:solidFill>
                  <a:srgbClr val="7030A0"/>
                </a:solidFill>
              </a:rPr>
              <a:t>To be generous in Almsgiving</a:t>
            </a:r>
            <a:endParaRPr lang="en-IN" sz="6000" b="1" dirty="0" smtClean="0">
              <a:solidFill>
                <a:srgbClr val="7030A0"/>
              </a:solidFill>
            </a:endParaRPr>
          </a:p>
        </p:txBody>
      </p:sp>
      <p:sp>
        <p:nvSpPr>
          <p:cNvPr id="5" name="Subtitle 4"/>
          <p:cNvSpPr txBox="1">
            <a:spLocks/>
          </p:cNvSpPr>
          <p:nvPr/>
        </p:nvSpPr>
        <p:spPr>
          <a:xfrm>
            <a:off x="4572001" y="3657600"/>
            <a:ext cx="4599708" cy="3200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IN" sz="4800" b="1" dirty="0" smtClean="0">
                <a:solidFill>
                  <a:srgbClr val="FF0000"/>
                </a:solidFill>
              </a:rPr>
              <a:t>A WARNING </a:t>
            </a:r>
          </a:p>
          <a:p>
            <a:pPr marL="342900" indent="-342900" algn="l">
              <a:buFont typeface="Wingdings" panose="05000000000000000000" pitchFamily="2" charset="2"/>
              <a:buChar char="Ø"/>
            </a:pPr>
            <a:r>
              <a:rPr lang="en-IN" sz="2100" b="1" dirty="0">
                <a:solidFill>
                  <a:srgbClr val="00B050"/>
                </a:solidFill>
              </a:rPr>
              <a:t>T</a:t>
            </a:r>
            <a:r>
              <a:rPr lang="en-IN" sz="2100" b="1" dirty="0" smtClean="0">
                <a:solidFill>
                  <a:srgbClr val="00B050"/>
                </a:solidFill>
              </a:rPr>
              <a:t>o accept the identity of the other</a:t>
            </a:r>
          </a:p>
          <a:p>
            <a:pPr marL="342900" indent="-342900" algn="l">
              <a:buFont typeface="Wingdings" panose="05000000000000000000" pitchFamily="2" charset="2"/>
              <a:buChar char="Ø"/>
            </a:pPr>
            <a:r>
              <a:rPr lang="en-IN" sz="2100" b="1" dirty="0" smtClean="0">
                <a:solidFill>
                  <a:srgbClr val="7030A0"/>
                </a:solidFill>
              </a:rPr>
              <a:t>To take Responsibility for our neighbour </a:t>
            </a:r>
          </a:p>
          <a:p>
            <a:pPr algn="l">
              <a:buFont typeface="Wingdings"/>
              <a:buChar char="Ø"/>
            </a:pPr>
            <a:r>
              <a:rPr lang="en-IN" sz="2100" b="1" dirty="0" smtClean="0">
                <a:solidFill>
                  <a:schemeClr val="accent1"/>
                </a:solidFill>
              </a:rPr>
              <a:t> </a:t>
            </a:r>
            <a:r>
              <a:rPr lang="en-IN" sz="2100" b="1" dirty="0" smtClean="0">
                <a:solidFill>
                  <a:srgbClr val="C00000"/>
                </a:solidFill>
              </a:rPr>
              <a:t>To trust in God more than on our</a:t>
            </a:r>
          </a:p>
          <a:p>
            <a:pPr algn="l"/>
            <a:r>
              <a:rPr lang="en-IN" sz="2100" b="1" dirty="0">
                <a:solidFill>
                  <a:srgbClr val="C00000"/>
                </a:solidFill>
              </a:rPr>
              <a:t> </a:t>
            </a:r>
            <a:r>
              <a:rPr lang="en-IN" sz="2100" b="1" dirty="0" smtClean="0">
                <a:solidFill>
                  <a:srgbClr val="C00000"/>
                </a:solidFill>
              </a:rPr>
              <a:t>    own strength </a:t>
            </a:r>
          </a:p>
          <a:p>
            <a:pPr algn="l">
              <a:buFont typeface="Wingdings"/>
              <a:buChar char="Ø"/>
            </a:pPr>
            <a:r>
              <a:rPr lang="en-IN" sz="2100" b="1" dirty="0">
                <a:solidFill>
                  <a:schemeClr val="accent1"/>
                </a:solidFill>
              </a:rPr>
              <a:t> </a:t>
            </a:r>
            <a:r>
              <a:rPr lang="en-IN" sz="2100" b="1" dirty="0" smtClean="0">
                <a:solidFill>
                  <a:srgbClr val="0070C0"/>
                </a:solidFill>
              </a:rPr>
              <a:t>To take the Risk of Doing Good</a:t>
            </a:r>
          </a:p>
          <a:p>
            <a:pPr>
              <a:buFont typeface="Wingdings"/>
              <a:buChar char="Ø"/>
            </a:pPr>
            <a:endParaRPr lang="en-IN" sz="4400" b="1" dirty="0" smtClean="0"/>
          </a:p>
          <a:p>
            <a:pPr>
              <a:buFont typeface="Wingdings"/>
              <a:buChar char="Ø"/>
            </a:pPr>
            <a:endParaRPr lang="en-IN" sz="6000" b="1" dirty="0" smtClean="0"/>
          </a:p>
          <a:p>
            <a:endParaRPr lang="en-US" sz="6000" dirty="0">
              <a:solidFill>
                <a:schemeClr val="tx2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179856"/>
            <a:ext cx="2648526" cy="343964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301" y="2208812"/>
            <a:ext cx="2362200" cy="2025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436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609600" y="27708"/>
            <a:ext cx="7843755" cy="1191492"/>
          </a:xfrm>
          <a:prstGeom prst="rect">
            <a:avLst/>
          </a:prstGeom>
          <a:solidFill>
            <a:schemeClr val="accent1"/>
          </a:soli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IN" b="1" dirty="0" smtClean="0"/>
              <a:t>1.1.  AN INSPIRATION: </a:t>
            </a:r>
            <a:br>
              <a:rPr lang="en-IN" b="1" dirty="0" smtClean="0"/>
            </a:br>
            <a:r>
              <a:rPr lang="en-IN" b="1" dirty="0" smtClean="0"/>
              <a:t>To uphold Human Dignity</a:t>
            </a:r>
            <a:endParaRPr lang="en-US" b="1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09600" y="1370263"/>
            <a:ext cx="4041322" cy="538799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IN" b="1" dirty="0" smtClean="0"/>
              <a:t>A person has </a:t>
            </a:r>
          </a:p>
          <a:p>
            <a:pPr algn="ctr"/>
            <a:r>
              <a:rPr lang="en-IN" b="1" dirty="0" smtClean="0">
                <a:solidFill>
                  <a:srgbClr val="C00000"/>
                </a:solidFill>
              </a:rPr>
              <a:t>TWO</a:t>
            </a:r>
            <a:r>
              <a:rPr lang="en-IN" b="1" dirty="0" smtClean="0"/>
              <a:t> hands,</a:t>
            </a:r>
          </a:p>
          <a:p>
            <a:pPr algn="ctr"/>
            <a:endParaRPr lang="en-IN" b="1" dirty="0" smtClean="0"/>
          </a:p>
          <a:p>
            <a:pPr algn="ctr"/>
            <a:r>
              <a:rPr lang="en-IN" b="1" dirty="0" smtClean="0"/>
              <a:t>One for helping </a:t>
            </a:r>
            <a:r>
              <a:rPr lang="en-IN" b="1" dirty="0" smtClean="0">
                <a:solidFill>
                  <a:srgbClr val="C00000"/>
                </a:solidFill>
              </a:rPr>
              <a:t>HIMSELF,</a:t>
            </a:r>
            <a:r>
              <a:rPr lang="en-IN" b="1" dirty="0" smtClean="0"/>
              <a:t> </a:t>
            </a:r>
          </a:p>
          <a:p>
            <a:pPr algn="ctr"/>
            <a:endParaRPr lang="en-IN" b="1" dirty="0" smtClean="0"/>
          </a:p>
          <a:p>
            <a:pPr algn="ctr"/>
            <a:r>
              <a:rPr lang="en-IN" b="1" dirty="0" smtClean="0"/>
              <a:t>The other for helping </a:t>
            </a:r>
          </a:p>
          <a:p>
            <a:pPr algn="ctr"/>
            <a:r>
              <a:rPr lang="en-IN" b="1" dirty="0" smtClean="0">
                <a:solidFill>
                  <a:srgbClr val="C00000"/>
                </a:solidFill>
              </a:rPr>
              <a:t>OTHERS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4871" y="1371599"/>
            <a:ext cx="3988484" cy="5386661"/>
          </a:xfrm>
          <a:prstGeom prst="rect">
            <a:avLst/>
          </a:prstGeom>
          <a:solidFill>
            <a:srgbClr val="FFC000"/>
          </a:solidFill>
        </p:spPr>
      </p:pic>
    </p:spTree>
    <p:extLst>
      <p:ext uri="{BB962C8B-B14F-4D97-AF65-F5344CB8AC3E}">
        <p14:creationId xmlns:p14="http://schemas.microsoft.com/office/powerpoint/2010/main" val="1675481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2571</TotalTime>
  <Words>1532</Words>
  <Application>Microsoft Office PowerPoint</Application>
  <PresentationFormat>On-screen Show (4:3)</PresentationFormat>
  <Paragraphs>177</Paragraphs>
  <Slides>42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52" baseType="lpstr">
      <vt:lpstr>Microsoft JhengHei Light</vt:lpstr>
      <vt:lpstr>Arial</vt:lpstr>
      <vt:lpstr>Calibri</vt:lpstr>
      <vt:lpstr>Calibri Light</vt:lpstr>
      <vt:lpstr>David</vt:lpstr>
      <vt:lpstr>Garamond</vt:lpstr>
      <vt:lpstr>Times</vt:lpstr>
      <vt:lpstr>Times New Roman</vt:lpstr>
      <vt:lpstr>Wingdings</vt:lpstr>
      <vt:lpstr>Office Theme</vt:lpstr>
      <vt:lpstr>PASTORAL LETTER 2019 20</vt:lpstr>
      <vt:lpstr>reminded ourselves that we are anointed by God to seek solutions and to eradicate the different types of poverty</vt:lpstr>
      <vt:lpstr>Human beings in our times are seen to take up role models… </vt:lpstr>
      <vt:lpstr>PowerPoint Presentation</vt:lpstr>
      <vt:lpstr>Pastoral Year  2019 -2020</vt:lpstr>
      <vt:lpstr>Released at Cristo Rei Hall, Borda, Margao, on 2nd June, 2019,    on the occasion of the solemnity of the Ascension of the Lord</vt:lpstr>
      <vt:lpstr>LOGO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1.3. AN INSPIRATION:  To heal the wounded </vt:lpstr>
      <vt:lpstr>PowerPoint Presentation</vt:lpstr>
      <vt:lpstr>Various physical illnesses are on the increase,                     most prominent among which is cancer </vt:lpstr>
      <vt:lpstr>1.4. An Inspiration To be generous in Almsgiving</vt:lpstr>
      <vt:lpstr>shows desire and good will to give even more: “When I come back, I will pay you whatever else you have spent on him” (Lk 10: 35). </vt:lpstr>
      <vt:lpstr>PowerPoint Presentation</vt:lpstr>
      <vt:lpstr>PARABLE  OF  THE GOOD SAMARITAN  IS A WARNING</vt:lpstr>
      <vt:lpstr>2.1. A Warning:  To Accept the Identity of the Other</vt:lpstr>
      <vt:lpstr>PowerPoint Presentation</vt:lpstr>
      <vt:lpstr>PowerPoint Presentation</vt:lpstr>
      <vt:lpstr>2.2. Warning: To take Responsibility for our Neighbour</vt:lpstr>
      <vt:lpstr>PowerPoint Presentation</vt:lpstr>
      <vt:lpstr>2.3. Warning: To trust in God more than on our own strength</vt:lpstr>
      <vt:lpstr>When we go away from God,  entrapped by the pleasures of the world we’re likely to face trouble…</vt:lpstr>
      <vt:lpstr>2.4. Warning:  To take the Risk of Doing Good</vt:lpstr>
      <vt:lpstr>PowerPoint Presentation</vt:lpstr>
      <vt:lpstr>PowerPoint Presentation</vt:lpstr>
      <vt:lpstr>PowerPoint Presentation</vt:lpstr>
      <vt:lpstr>Good Samaritan warns us...  to avoid temptation to...</vt:lpstr>
      <vt:lpstr>PowerPoint Presentation</vt:lpstr>
      <vt:lpstr>St. Francis Xavier... Patron of Goa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DIOCESAN CATECHETICAL CENTRE PASTORAL  INSTITUTE ST. PIUS X,  OLD GOA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Selma</dc:creator>
  <cp:lastModifiedBy>Romeu Godinho</cp:lastModifiedBy>
  <cp:revision>280</cp:revision>
  <dcterms:created xsi:type="dcterms:W3CDTF">2006-08-16T00:00:00Z</dcterms:created>
  <dcterms:modified xsi:type="dcterms:W3CDTF">2019-07-03T13:15:50Z</dcterms:modified>
</cp:coreProperties>
</file>